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830" r:id="rId2"/>
    <p:sldMasterId id="2147483845" r:id="rId3"/>
    <p:sldMasterId id="2147483857" r:id="rId4"/>
  </p:sldMasterIdLst>
  <p:notesMasterIdLst>
    <p:notesMasterId r:id="rId34"/>
  </p:notesMasterIdLst>
  <p:handoutMasterIdLst>
    <p:handoutMasterId r:id="rId35"/>
  </p:handoutMasterIdLst>
  <p:sldIdLst>
    <p:sldId id="722" r:id="rId5"/>
    <p:sldId id="542" r:id="rId6"/>
    <p:sldId id="703" r:id="rId7"/>
    <p:sldId id="723" r:id="rId8"/>
    <p:sldId id="718" r:id="rId9"/>
    <p:sldId id="634" r:id="rId10"/>
    <p:sldId id="695" r:id="rId11"/>
    <p:sldId id="729" r:id="rId12"/>
    <p:sldId id="689" r:id="rId13"/>
    <p:sldId id="655" r:id="rId14"/>
    <p:sldId id="658" r:id="rId15"/>
    <p:sldId id="660" r:id="rId16"/>
    <p:sldId id="692" r:id="rId17"/>
    <p:sldId id="661" r:id="rId18"/>
    <p:sldId id="663" r:id="rId19"/>
    <p:sldId id="664" r:id="rId20"/>
    <p:sldId id="665" r:id="rId21"/>
    <p:sldId id="666" r:id="rId22"/>
    <p:sldId id="720" r:id="rId23"/>
    <p:sldId id="682" r:id="rId24"/>
    <p:sldId id="667" r:id="rId25"/>
    <p:sldId id="719" r:id="rId26"/>
    <p:sldId id="668" r:id="rId27"/>
    <p:sldId id="721" r:id="rId28"/>
    <p:sldId id="725" r:id="rId29"/>
    <p:sldId id="726" r:id="rId30"/>
    <p:sldId id="727" r:id="rId31"/>
    <p:sldId id="728" r:id="rId32"/>
    <p:sldId id="649" r:id="rId33"/>
  </p:sldIdLst>
  <p:sldSz cx="9144000" cy="6858000" type="screen4x3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2B9FF"/>
    <a:srgbClr val="2C87D1"/>
    <a:srgbClr val="0099FF"/>
    <a:srgbClr val="369EDE"/>
    <a:srgbClr val="249FFF"/>
    <a:srgbClr val="EAEEF5"/>
    <a:srgbClr val="3F9FF2"/>
    <a:srgbClr val="4B92FF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0323" autoAdjust="0"/>
  </p:normalViewPr>
  <p:slideViewPr>
    <p:cSldViewPr>
      <p:cViewPr varScale="1">
        <p:scale>
          <a:sx n="65" d="100"/>
          <a:sy n="65" d="100"/>
        </p:scale>
        <p:origin x="-13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4306888" cy="339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472" tIns="45231" rIns="90472" bIns="45231" numCol="1" anchor="t" anchorCtr="1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0003" algn="l"/>
                <a:tab pos="901602" algn="l"/>
                <a:tab pos="1353200" algn="l"/>
                <a:tab pos="1804799" algn="l"/>
                <a:tab pos="2256398" algn="l"/>
                <a:tab pos="2707997" algn="l"/>
                <a:tab pos="3159595" algn="l"/>
                <a:tab pos="3611194" algn="l"/>
                <a:tab pos="4062792" algn="l"/>
                <a:tab pos="4514391" algn="l"/>
                <a:tab pos="4965990" algn="l"/>
                <a:tab pos="5417589" algn="l"/>
                <a:tab pos="5869187" algn="l"/>
                <a:tab pos="6320786" algn="l"/>
                <a:tab pos="6772384" algn="l"/>
                <a:tab pos="7223983" algn="l"/>
                <a:tab pos="7675582" algn="l"/>
                <a:tab pos="8127181" algn="l"/>
                <a:tab pos="8578779" algn="l"/>
                <a:tab pos="9030378" algn="l"/>
              </a:tabLst>
              <a:defRPr sz="1400">
                <a:solidFill>
                  <a:srgbClr val="FFFFFF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 txBox="1">
            <a:spLocks noGrp="1"/>
          </p:cNvSpPr>
          <p:nvPr>
            <p:ph type="dt" sz="quarter" idx="1"/>
          </p:nvPr>
        </p:nvSpPr>
        <p:spPr>
          <a:xfrm>
            <a:off x="5619750" y="0"/>
            <a:ext cx="4306888" cy="339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472" tIns="45231" rIns="90472" bIns="45231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0003" algn="l"/>
                <a:tab pos="901602" algn="l"/>
                <a:tab pos="1353200" algn="l"/>
                <a:tab pos="1804799" algn="l"/>
                <a:tab pos="2256398" algn="l"/>
                <a:tab pos="2707997" algn="l"/>
                <a:tab pos="3159595" algn="l"/>
                <a:tab pos="3611194" algn="l"/>
                <a:tab pos="4062792" algn="l"/>
                <a:tab pos="4514391" algn="l"/>
                <a:tab pos="4965990" algn="l"/>
                <a:tab pos="5417589" algn="l"/>
                <a:tab pos="5869187" algn="l"/>
                <a:tab pos="6320786" algn="l"/>
                <a:tab pos="6772384" algn="l"/>
                <a:tab pos="7223983" algn="l"/>
                <a:tab pos="7675582" algn="l"/>
                <a:tab pos="8127181" algn="l"/>
                <a:tab pos="8578779" algn="l"/>
                <a:tab pos="9030378" algn="l"/>
              </a:tabLst>
              <a:defRPr sz="1400">
                <a:solidFill>
                  <a:srgbClr val="FFFFFF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1CEC1AE9-757A-4E89-9D9C-90F598A270A3}" type="datetime1">
              <a:rPr lang="es-ES"/>
              <a:pPr>
                <a:defRPr/>
              </a:pPr>
              <a:t>28/10/2014</a:t>
            </a:fld>
            <a:endParaRPr lang="es-ES"/>
          </a:p>
        </p:txBody>
      </p:sp>
      <p:sp>
        <p:nvSpPr>
          <p:cNvPr id="4" name="3 Marcador de pie de página"/>
          <p:cNvSpPr txBox="1">
            <a:spLocks noGrp="1"/>
          </p:cNvSpPr>
          <p:nvPr>
            <p:ph type="ftr" sz="quarter" idx="2"/>
          </p:nvPr>
        </p:nvSpPr>
        <p:spPr>
          <a:xfrm>
            <a:off x="0" y="6456363"/>
            <a:ext cx="4306888" cy="3413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472" tIns="45231" rIns="90472" bIns="45231" numCol="1" anchor="b" anchorCtr="1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0003" algn="l"/>
                <a:tab pos="901602" algn="l"/>
                <a:tab pos="1353200" algn="l"/>
                <a:tab pos="1804799" algn="l"/>
                <a:tab pos="2256398" algn="l"/>
                <a:tab pos="2707997" algn="l"/>
                <a:tab pos="3159595" algn="l"/>
                <a:tab pos="3611194" algn="l"/>
                <a:tab pos="4062792" algn="l"/>
                <a:tab pos="4514391" algn="l"/>
                <a:tab pos="4965990" algn="l"/>
                <a:tab pos="5417589" algn="l"/>
                <a:tab pos="5869187" algn="l"/>
                <a:tab pos="6320786" algn="l"/>
                <a:tab pos="6772384" algn="l"/>
                <a:tab pos="7223983" algn="l"/>
                <a:tab pos="7675582" algn="l"/>
                <a:tab pos="8127181" algn="l"/>
                <a:tab pos="8578779" algn="l"/>
                <a:tab pos="9030378" algn="l"/>
              </a:tabLst>
              <a:defRPr sz="1400">
                <a:solidFill>
                  <a:srgbClr val="FFFFFF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 txBox="1">
            <a:spLocks noGrp="1"/>
          </p:cNvSpPr>
          <p:nvPr>
            <p:ph type="sldNum" sz="quarter" idx="3"/>
          </p:nvPr>
        </p:nvSpPr>
        <p:spPr>
          <a:xfrm>
            <a:off x="5619750" y="6456363"/>
            <a:ext cx="4306888" cy="341312"/>
          </a:xfrm>
          <a:prstGeom prst="rect">
            <a:avLst/>
          </a:prstGeom>
          <a:noFill/>
          <a:ln>
            <a:noFill/>
          </a:ln>
        </p:spPr>
        <p:txBody>
          <a:bodyPr vert="horz" wrap="square" lIns="90472" tIns="45231" rIns="90472" bIns="45231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0003" algn="l"/>
                <a:tab pos="901602" algn="l"/>
                <a:tab pos="1353200" algn="l"/>
                <a:tab pos="1804799" algn="l"/>
                <a:tab pos="2256398" algn="l"/>
                <a:tab pos="2707997" algn="l"/>
                <a:tab pos="3159595" algn="l"/>
                <a:tab pos="3611194" algn="l"/>
                <a:tab pos="4062792" algn="l"/>
                <a:tab pos="4514391" algn="l"/>
                <a:tab pos="4965990" algn="l"/>
                <a:tab pos="5417589" algn="l"/>
                <a:tab pos="5869187" algn="l"/>
                <a:tab pos="6320786" algn="l"/>
                <a:tab pos="6772384" algn="l"/>
                <a:tab pos="7223983" algn="l"/>
                <a:tab pos="7675582" algn="l"/>
                <a:tab pos="8127181" algn="l"/>
                <a:tab pos="8578779" algn="l"/>
                <a:tab pos="9030378" algn="l"/>
              </a:tabLst>
              <a:defRPr sz="14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EF489C2-8087-4457-9A0D-891BEE684ECE}" type="slidenum">
              <a:rPr lang="fr-FR"/>
              <a:pPr>
                <a:defRPr/>
              </a:pPr>
              <a:t>‹#›</a:t>
            </a:fld>
            <a:endParaRPr lang="es-E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Rectángulo"/>
          <p:cNvSpPr>
            <a:spLocks noMove="1" noResize="1"/>
          </p:cNvSpPr>
          <p:nvPr/>
        </p:nvSpPr>
        <p:spPr bwMode="auto">
          <a:xfrm>
            <a:off x="0" y="0"/>
            <a:ext cx="9926638" cy="6797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 anchor="ctr" anchorCtr="1"/>
          <a:lstStyle/>
          <a:p>
            <a:pPr hangingPunct="0">
              <a:defRPr/>
            </a:pPr>
            <a:endParaRPr lang="es-ES" sz="2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7" name="2 Forma libre"/>
          <p:cNvSpPr>
            <a:spLocks/>
          </p:cNvSpPr>
          <p:nvPr/>
        </p:nvSpPr>
        <p:spPr bwMode="auto">
          <a:xfrm>
            <a:off x="0" y="0"/>
            <a:ext cx="9926638" cy="6797675"/>
          </a:xfrm>
          <a:custGeom>
            <a:avLst/>
            <a:gdLst>
              <a:gd name="T0" fmla="*/ 2147483647 w 6743700"/>
              <a:gd name="T1" fmla="*/ 0 h 9893300"/>
              <a:gd name="T2" fmla="*/ 2147483647 w 6743700"/>
              <a:gd name="T3" fmla="*/ 2453 h 9893300"/>
              <a:gd name="T4" fmla="*/ 2147483647 w 6743700"/>
              <a:gd name="T5" fmla="*/ 4906 h 9893300"/>
              <a:gd name="T6" fmla="*/ 0 w 6743700"/>
              <a:gd name="T7" fmla="*/ 2453 h 98933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457 w 6743700"/>
              <a:gd name="T13" fmla="*/ 458 h 9893300"/>
              <a:gd name="T14" fmla="*/ 6743243 w 6743700"/>
              <a:gd name="T15" fmla="*/ 9892842 h 9893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43700" h="9893300">
                <a:moveTo>
                  <a:pt x="1561" y="0"/>
                </a:moveTo>
                <a:lnTo>
                  <a:pt x="1561" y="-1"/>
                </a:lnTo>
                <a:cubicBezTo>
                  <a:pt x="698" y="-1"/>
                  <a:pt x="-1" y="698"/>
                  <a:pt x="-1" y="1560"/>
                </a:cubicBezTo>
                <a:lnTo>
                  <a:pt x="0" y="9891739"/>
                </a:lnTo>
                <a:lnTo>
                  <a:pt x="-1" y="9891738"/>
                </a:lnTo>
                <a:cubicBezTo>
                  <a:pt x="-1" y="9892601"/>
                  <a:pt x="698" y="9893300"/>
                  <a:pt x="1560" y="9893300"/>
                </a:cubicBezTo>
                <a:lnTo>
                  <a:pt x="6742139" y="9893300"/>
                </a:lnTo>
                <a:lnTo>
                  <a:pt x="6742139" y="9893299"/>
                </a:lnTo>
                <a:cubicBezTo>
                  <a:pt x="6743001" y="9893299"/>
                  <a:pt x="6743700" y="9892601"/>
                  <a:pt x="6743700" y="9891739"/>
                </a:cubicBezTo>
                <a:lnTo>
                  <a:pt x="6743700" y="1561"/>
                </a:lnTo>
                <a:cubicBezTo>
                  <a:pt x="6743700" y="698"/>
                  <a:pt x="6743001" y="0"/>
                  <a:pt x="6742139" y="0"/>
                </a:cubicBezTo>
                <a:lnTo>
                  <a:pt x="156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lIns="90472" tIns="47041" rIns="90472" bIns="47041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6628" name="3 Forma libre"/>
          <p:cNvSpPr>
            <a:spLocks/>
          </p:cNvSpPr>
          <p:nvPr/>
        </p:nvSpPr>
        <p:spPr bwMode="auto">
          <a:xfrm>
            <a:off x="0" y="0"/>
            <a:ext cx="9926638" cy="6797675"/>
          </a:xfrm>
          <a:custGeom>
            <a:avLst/>
            <a:gdLst>
              <a:gd name="T0" fmla="*/ 2147483647 w 6743700"/>
              <a:gd name="T1" fmla="*/ 0 h 9893300"/>
              <a:gd name="T2" fmla="*/ 2147483647 w 6743700"/>
              <a:gd name="T3" fmla="*/ 2453 h 9893300"/>
              <a:gd name="T4" fmla="*/ 2147483647 w 6743700"/>
              <a:gd name="T5" fmla="*/ 4906 h 9893300"/>
              <a:gd name="T6" fmla="*/ 0 w 6743700"/>
              <a:gd name="T7" fmla="*/ 2453 h 98933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457 w 6743700"/>
              <a:gd name="T13" fmla="*/ 458 h 9893300"/>
              <a:gd name="T14" fmla="*/ 6743243 w 6743700"/>
              <a:gd name="T15" fmla="*/ 9892842 h 9893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43700" h="9893300">
                <a:moveTo>
                  <a:pt x="1561" y="0"/>
                </a:moveTo>
                <a:lnTo>
                  <a:pt x="1561" y="-1"/>
                </a:lnTo>
                <a:cubicBezTo>
                  <a:pt x="698" y="-1"/>
                  <a:pt x="-1" y="698"/>
                  <a:pt x="-1" y="1560"/>
                </a:cubicBezTo>
                <a:lnTo>
                  <a:pt x="0" y="9891739"/>
                </a:lnTo>
                <a:lnTo>
                  <a:pt x="-1" y="9891738"/>
                </a:lnTo>
                <a:cubicBezTo>
                  <a:pt x="-1" y="9892601"/>
                  <a:pt x="698" y="9893300"/>
                  <a:pt x="1560" y="9893300"/>
                </a:cubicBezTo>
                <a:lnTo>
                  <a:pt x="6742139" y="9893300"/>
                </a:lnTo>
                <a:lnTo>
                  <a:pt x="6742139" y="9893299"/>
                </a:lnTo>
                <a:cubicBezTo>
                  <a:pt x="6743001" y="9893299"/>
                  <a:pt x="6743700" y="9892601"/>
                  <a:pt x="6743700" y="9891739"/>
                </a:cubicBezTo>
                <a:lnTo>
                  <a:pt x="6743700" y="1561"/>
                </a:lnTo>
                <a:cubicBezTo>
                  <a:pt x="6743700" y="698"/>
                  <a:pt x="6743001" y="0"/>
                  <a:pt x="6742139" y="0"/>
                </a:cubicBezTo>
                <a:lnTo>
                  <a:pt x="156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lIns="90472" tIns="47041" rIns="90472" bIns="47041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6629" name="4 Forma libre"/>
          <p:cNvSpPr>
            <a:spLocks/>
          </p:cNvSpPr>
          <p:nvPr/>
        </p:nvSpPr>
        <p:spPr bwMode="auto">
          <a:xfrm>
            <a:off x="0" y="0"/>
            <a:ext cx="9926638" cy="6797675"/>
          </a:xfrm>
          <a:custGeom>
            <a:avLst/>
            <a:gdLst>
              <a:gd name="T0" fmla="*/ 2147483647 w 6743700"/>
              <a:gd name="T1" fmla="*/ 0 h 9893300"/>
              <a:gd name="T2" fmla="*/ 2147483647 w 6743700"/>
              <a:gd name="T3" fmla="*/ 2453 h 9893300"/>
              <a:gd name="T4" fmla="*/ 2147483647 w 6743700"/>
              <a:gd name="T5" fmla="*/ 4906 h 9893300"/>
              <a:gd name="T6" fmla="*/ 0 w 6743700"/>
              <a:gd name="T7" fmla="*/ 2453 h 98933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457 w 6743700"/>
              <a:gd name="T13" fmla="*/ 458 h 9893300"/>
              <a:gd name="T14" fmla="*/ 6743243 w 6743700"/>
              <a:gd name="T15" fmla="*/ 9892842 h 98933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43700" h="9893300">
                <a:moveTo>
                  <a:pt x="1561" y="0"/>
                </a:moveTo>
                <a:lnTo>
                  <a:pt x="1561" y="-1"/>
                </a:lnTo>
                <a:cubicBezTo>
                  <a:pt x="698" y="-1"/>
                  <a:pt x="-1" y="698"/>
                  <a:pt x="-1" y="1560"/>
                </a:cubicBezTo>
                <a:lnTo>
                  <a:pt x="0" y="9891739"/>
                </a:lnTo>
                <a:lnTo>
                  <a:pt x="-1" y="9891738"/>
                </a:lnTo>
                <a:cubicBezTo>
                  <a:pt x="-1" y="9892601"/>
                  <a:pt x="698" y="9893300"/>
                  <a:pt x="1560" y="9893300"/>
                </a:cubicBezTo>
                <a:lnTo>
                  <a:pt x="6742139" y="9893300"/>
                </a:lnTo>
                <a:lnTo>
                  <a:pt x="6742139" y="9893299"/>
                </a:lnTo>
                <a:cubicBezTo>
                  <a:pt x="6743001" y="9893299"/>
                  <a:pt x="6743700" y="9892601"/>
                  <a:pt x="6743700" y="9891739"/>
                </a:cubicBezTo>
                <a:lnTo>
                  <a:pt x="6743700" y="1561"/>
                </a:lnTo>
                <a:cubicBezTo>
                  <a:pt x="6743700" y="698"/>
                  <a:pt x="6743001" y="0"/>
                  <a:pt x="6742139" y="0"/>
                </a:cubicBezTo>
                <a:lnTo>
                  <a:pt x="156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/>
          </a:extLst>
        </p:spPr>
        <p:txBody>
          <a:bodyPr wrap="none" lIns="90472" tIns="47041" rIns="90472" bIns="47041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6630" name="5 Forma libre"/>
          <p:cNvSpPr>
            <a:spLocks/>
          </p:cNvSpPr>
          <p:nvPr/>
        </p:nvSpPr>
        <p:spPr bwMode="auto">
          <a:xfrm>
            <a:off x="0" y="0"/>
            <a:ext cx="4302125" cy="3413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0472" tIns="47041" rIns="90472" bIns="47041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6631" name="6 Forma libre"/>
          <p:cNvSpPr>
            <a:spLocks/>
          </p:cNvSpPr>
          <p:nvPr/>
        </p:nvSpPr>
        <p:spPr bwMode="auto">
          <a:xfrm>
            <a:off x="5622925" y="0"/>
            <a:ext cx="4302125" cy="3413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0472" tIns="47041" rIns="90472" bIns="47041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5304" name="7 Marcador de imagen de diapositiva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263900" y="509588"/>
            <a:ext cx="339248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55305" name="8 Marcador de notas"/>
          <p:cNvSpPr txBox="1">
            <a:spLocks noGrp="1"/>
          </p:cNvSpPr>
          <p:nvPr>
            <p:ph type="body" sz="quarter" idx="3"/>
          </p:nvPr>
        </p:nvSpPr>
        <p:spPr bwMode="auto">
          <a:xfrm>
            <a:off x="992188" y="3228975"/>
            <a:ext cx="79343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26634" name="9 Forma libre"/>
          <p:cNvSpPr>
            <a:spLocks/>
          </p:cNvSpPr>
          <p:nvPr/>
        </p:nvSpPr>
        <p:spPr bwMode="auto">
          <a:xfrm>
            <a:off x="0" y="6456363"/>
            <a:ext cx="4302125" cy="339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90472" tIns="47041" rIns="90472" bIns="47041" anchor="ctr"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10 Marcador de número de diapositiva"/>
          <p:cNvSpPr txBox="1">
            <a:spLocks noGrp="1"/>
          </p:cNvSpPr>
          <p:nvPr>
            <p:ph type="sldNum" sz="quarter" idx="5"/>
          </p:nvPr>
        </p:nvSpPr>
        <p:spPr>
          <a:xfrm>
            <a:off x="5622925" y="6456363"/>
            <a:ext cx="4294188" cy="33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472" tIns="47041" rIns="90472" bIns="47041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0003" algn="l"/>
                <a:tab pos="901602" algn="l"/>
                <a:tab pos="1353200" algn="l"/>
                <a:tab pos="1804799" algn="l"/>
                <a:tab pos="2256398" algn="l"/>
                <a:tab pos="2707997" algn="l"/>
                <a:tab pos="3159595" algn="l"/>
                <a:tab pos="3611194" algn="l"/>
                <a:tab pos="4062792" algn="l"/>
                <a:tab pos="4514391" algn="l"/>
                <a:tab pos="4965990" algn="l"/>
                <a:tab pos="5417589" algn="l"/>
                <a:tab pos="5869187" algn="l"/>
                <a:tab pos="6320786" algn="l"/>
                <a:tab pos="6772384" algn="l"/>
                <a:tab pos="7223983" algn="l"/>
                <a:tab pos="7675582" algn="l"/>
                <a:tab pos="8127181" algn="l"/>
                <a:tab pos="8578779" algn="l"/>
                <a:tab pos="9030378" algn="l"/>
              </a:tabLst>
              <a:defRPr sz="120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B20342D7-B661-468E-8C73-52BF6EBF4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50"/>
      </a:spcBef>
      <a:spcAft>
        <a:spcPct val="0"/>
      </a:spcAft>
      <a:buClr>
        <a:srgbClr val="000000"/>
      </a:buClr>
      <a:buSzPct val="100000"/>
      <a:buFont typeface="Times New Roman" pitchFamily="18" charset="0"/>
      <a:buChar char="•"/>
      <a:tabLst>
        <a:tab pos="0" algn="l"/>
        <a:tab pos="447675" algn="l"/>
        <a:tab pos="896938" algn="l"/>
        <a:tab pos="1346200" algn="l"/>
        <a:tab pos="1795463" algn="l"/>
        <a:tab pos="2244725" algn="l"/>
        <a:tab pos="2693988" algn="l"/>
        <a:tab pos="3143250" algn="l"/>
        <a:tab pos="3592513" algn="l"/>
        <a:tab pos="4041775" algn="l"/>
        <a:tab pos="4491038" algn="l"/>
        <a:tab pos="4940300" algn="l"/>
        <a:tab pos="5389563" algn="l"/>
        <a:tab pos="5838825" algn="l"/>
        <a:tab pos="6288088" algn="l"/>
        <a:tab pos="6737350" algn="l"/>
        <a:tab pos="7186613" algn="l"/>
        <a:tab pos="7635875" algn="l"/>
        <a:tab pos="8085138" algn="l"/>
        <a:tab pos="8534400" algn="l"/>
        <a:tab pos="8983663" algn="l"/>
      </a:tabLst>
      <a:defRPr lang="es-ES" sz="1200">
        <a:solidFill>
          <a:srgbClr val="000000"/>
        </a:solidFill>
        <a:latin typeface="Times New Roman" pitchFamily="18"/>
        <a:ea typeface="ＭＳ Ｐゴシック" pitchFamily="34" charset="-128"/>
        <a:cs typeface="Tahoma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ahoma" charset="0"/>
        <a:cs typeface="Tahoma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ahoma" charset="0"/>
        <a:cs typeface="Tahoma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ahoma" charset="0"/>
        <a:cs typeface="Tahoma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Tahoma" charset="0"/>
        <a:cs typeface="Tahom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1 Forma libre"/>
          <p:cNvSpPr>
            <a:spLocks/>
          </p:cNvSpPr>
          <p:nvPr/>
        </p:nvSpPr>
        <p:spPr bwMode="auto">
          <a:xfrm>
            <a:off x="5622925" y="6456363"/>
            <a:ext cx="4302125" cy="339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472" tIns="47041" rIns="90472" bIns="47041" anchor="b"/>
          <a:lstStyle/>
          <a:p>
            <a:pPr algn="r"/>
            <a:fld id="{3D756125-A57B-4BD7-BD6E-FA498D07A322}" type="slidenum">
              <a:rPr lang="fr-FR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pPr algn="r"/>
              <a:t>2</a:t>
            </a:fld>
            <a:endParaRPr lang="en-US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9394" name="2 Rectángulo"/>
          <p:cNvSpPr>
            <a:spLocks noChangeArrowheads="1"/>
          </p:cNvSpPr>
          <p:nvPr/>
        </p:nvSpPr>
        <p:spPr bwMode="auto">
          <a:xfrm>
            <a:off x="1655763" y="509588"/>
            <a:ext cx="6616700" cy="2547937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s-ES">
              <a:solidFill>
                <a:srgbClr val="000000"/>
              </a:solidFill>
              <a:latin typeface="Calibri" pitchFamily="34" charset="0"/>
              <a:cs typeface="ＭＳ Ｐゴシック"/>
            </a:endParaRPr>
          </a:p>
        </p:txBody>
      </p:sp>
      <p:sp>
        <p:nvSpPr>
          <p:cNvPr id="59395" name="3 Marcador de notas"/>
          <p:cNvSpPr txBox="1">
            <a:spLocks noGrp="1"/>
          </p:cNvSpPr>
          <p:nvPr>
            <p:ph type="body" sz="quarter" idx="1"/>
          </p:nvPr>
        </p:nvSpPr>
        <p:spPr>
          <a:xfrm>
            <a:off x="992188" y="3228975"/>
            <a:ext cx="7942262" cy="279400"/>
          </a:xfrm>
        </p:spPr>
        <p:txBody>
          <a:bodyPr lIns="91915" tIns="45958" rIns="91915" bIns="45958">
            <a:spAutoFit/>
          </a:bodyPr>
          <a:lstStyle/>
          <a:p>
            <a:pPr eaLnBrk="1"/>
            <a:endParaRPr lang="fr-FR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6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CE31C2CA-C21B-43C6-910C-0D89C2272175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16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4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96241BB5-E28D-4E48-BC3F-AE1C69D6F72F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17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7042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A5DB23E6-B941-43B4-A428-43DB3EF0833C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18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9090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B131F429-D3E6-4B02-B65D-173F6DAB9FA6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19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1138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692483F9-360B-4583-9510-40335AC5CD5F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20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3186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F085BCC8-F88E-4DCB-A1E2-E39EB5ADE319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21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6258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8313DA5D-782D-4D60-9453-3B51ECAA8E88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23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9330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AC5CA6EB-C98A-43C2-90E8-F1B35CEF8842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25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5E639992-11CC-4F1F-880D-C840E4A4C2E6}" type="slidenum">
              <a:rPr lang="en-US" alt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27</a:t>
            </a:fld>
            <a:endParaRPr lang="en-US" altLang="en-US" smtClean="0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03" name="Rectangle 3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Arial" charset="0"/>
              <a:ea typeface="ＭＳ Ｐゴシック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450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ACDD8DF1-E57C-4735-A986-C3E15AF6C0BE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28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65488" y="511175"/>
            <a:ext cx="3395662" cy="2547938"/>
          </a:xfrm>
        </p:spPr>
      </p:sp>
      <p:sp>
        <p:nvSpPr>
          <p:cNvPr id="64514" name="Notes Placeholder 2"/>
          <p:cNvSpPr txBox="1">
            <a:spLocks noGrp="1"/>
          </p:cNvSpPr>
          <p:nvPr>
            <p:ph type="body" idx="1"/>
          </p:nvPr>
        </p:nvSpPr>
        <p:spPr>
          <a:xfrm>
            <a:off x="992188" y="3228975"/>
            <a:ext cx="7942262" cy="3057525"/>
          </a:xfrm>
        </p:spPr>
        <p:txBody>
          <a:bodyPr lIns="91915" tIns="45958" rIns="91915" bIns="45958"/>
          <a:lstStyle/>
          <a:p>
            <a:pPr defTabSz="457200">
              <a:spcBef>
                <a:spcPct val="0"/>
              </a:spcBef>
            </a:pPr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64515" name="Slide Number Placeholder 3"/>
          <p:cNvSpPr txBox="1">
            <a:spLocks noGrp="1"/>
          </p:cNvSpPr>
          <p:nvPr/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defTabSz="457200"/>
            <a:fld id="{2C995F7C-9CD7-41AE-83CC-BAB917A2A4DB}" type="slidenum">
              <a:rPr lang="fr-FR" sz="1200">
                <a:latin typeface="Calibri" pitchFamily="34" charset="0"/>
                <a:cs typeface="ＭＳ Ｐゴシック"/>
              </a:rPr>
              <a:pPr algn="r" defTabSz="457200"/>
              <a:t>6</a:t>
            </a:fld>
            <a:endParaRPr lang="fr-FR" sz="1200">
              <a:latin typeface="Calibri" pitchFamily="34" charset="0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1 Forma libre"/>
          <p:cNvSpPr>
            <a:spLocks/>
          </p:cNvSpPr>
          <p:nvPr/>
        </p:nvSpPr>
        <p:spPr bwMode="auto">
          <a:xfrm>
            <a:off x="5622925" y="6456363"/>
            <a:ext cx="4302125" cy="339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472" tIns="47041" rIns="90472" bIns="47041" anchor="b"/>
          <a:lstStyle/>
          <a:p>
            <a:pPr algn="r"/>
            <a:fld id="{088EC5DE-129C-467C-96D7-1732839077EB}" type="slidenum">
              <a:rPr lang="fr-FR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pPr algn="r"/>
              <a:t>29</a:t>
            </a:fld>
            <a:endParaRPr lang="en-US" sz="12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6498" name="2 Rectángulo"/>
          <p:cNvSpPr>
            <a:spLocks noChangeArrowheads="1"/>
          </p:cNvSpPr>
          <p:nvPr/>
        </p:nvSpPr>
        <p:spPr bwMode="auto">
          <a:xfrm>
            <a:off x="1655763" y="509588"/>
            <a:ext cx="6616700" cy="2547937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s-ES">
              <a:solidFill>
                <a:srgbClr val="000000"/>
              </a:solidFill>
              <a:latin typeface="Calibri" pitchFamily="34" charset="0"/>
              <a:cs typeface="ＭＳ Ｐゴシック"/>
            </a:endParaRPr>
          </a:p>
        </p:txBody>
      </p:sp>
      <p:sp>
        <p:nvSpPr>
          <p:cNvPr id="106499" name="3 Marcador de notas"/>
          <p:cNvSpPr txBox="1">
            <a:spLocks noGrp="1"/>
          </p:cNvSpPr>
          <p:nvPr>
            <p:ph type="body" sz="quarter" idx="1"/>
          </p:nvPr>
        </p:nvSpPr>
        <p:spPr>
          <a:xfrm>
            <a:off x="992188" y="3228975"/>
            <a:ext cx="7934325" cy="185738"/>
          </a:xfrm>
          <a:ln/>
        </p:spPr>
        <p:txBody>
          <a:bodyPr>
            <a:spAutoFit/>
          </a:bodyPr>
          <a:lstStyle/>
          <a:p>
            <a:pPr eaLnBrk="1"/>
            <a:endParaRPr lang="fr-FR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7586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D3F0370D-98FD-48A6-A033-8B6C91E849B6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8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8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EB3995A2-906C-4F01-9BA0-1B9AF39D51B2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10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2706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7753F8C0-8011-40C1-952F-F7FBC123A819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11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4754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3BE2394B-977C-40F6-A3AC-114E18B2B625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12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6802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1DDA763B-E19D-46E7-8502-FB1163405389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13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8850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45D8CEF5-057B-484B-99A0-C2594E6F958A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14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898" name="Notes Placeholder 2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 smtClean="0">
              <a:latin typeface="Times New Roman" pitchFamily="18" charset="0"/>
              <a:ea typeface="ＭＳ Ｐゴシック"/>
              <a:cs typeface="Tahoma" pitchFamily="34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9263" algn="l"/>
                <a:tab pos="900113" algn="l"/>
                <a:tab pos="1352550" algn="l"/>
                <a:tab pos="1803400" algn="l"/>
                <a:tab pos="2255838" algn="l"/>
                <a:tab pos="2706688" algn="l"/>
                <a:tab pos="3159125" algn="l"/>
                <a:tab pos="3609975" algn="l"/>
                <a:tab pos="4062413" algn="l"/>
                <a:tab pos="4513263" algn="l"/>
                <a:tab pos="4965700" algn="l"/>
                <a:tab pos="5416550" algn="l"/>
                <a:tab pos="5868988" algn="l"/>
                <a:tab pos="6319838" algn="l"/>
                <a:tab pos="6772275" algn="l"/>
                <a:tab pos="7223125" algn="l"/>
                <a:tab pos="7675563" algn="l"/>
                <a:tab pos="8126413" algn="l"/>
                <a:tab pos="8577263" algn="l"/>
                <a:tab pos="9029700" algn="l"/>
              </a:tabLst>
            </a:pPr>
            <a:fld id="{E3B7399D-12DE-4E25-B58B-D544BF907768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>
                <a:tabLst>
                  <a:tab pos="0" algn="l"/>
                  <a:tab pos="449263" algn="l"/>
                  <a:tab pos="900113" algn="l"/>
                  <a:tab pos="1352550" algn="l"/>
                  <a:tab pos="1803400" algn="l"/>
                  <a:tab pos="2255838" algn="l"/>
                  <a:tab pos="2706688" algn="l"/>
                  <a:tab pos="3159125" algn="l"/>
                  <a:tab pos="3609975" algn="l"/>
                  <a:tab pos="4062413" algn="l"/>
                  <a:tab pos="4513263" algn="l"/>
                  <a:tab pos="4965700" algn="l"/>
                  <a:tab pos="5416550" algn="l"/>
                  <a:tab pos="5868988" algn="l"/>
                  <a:tab pos="6319838" algn="l"/>
                  <a:tab pos="6772275" algn="l"/>
                  <a:tab pos="7223125" algn="l"/>
                  <a:tab pos="7675563" algn="l"/>
                  <a:tab pos="8126413" algn="l"/>
                  <a:tab pos="8577263" algn="l"/>
                  <a:tab pos="9029700" algn="l"/>
                </a:tabLst>
              </a:pPr>
              <a:t>15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nglish-logo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l="21194" t="3439" r="62367" b="27779"/>
          <a:stretch>
            <a:fillRect/>
          </a:stretch>
        </p:blipFill>
        <p:spPr bwMode="auto">
          <a:xfrm>
            <a:off x="38100" y="0"/>
            <a:ext cx="369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06/06/11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61C584-C8F1-42A8-AE4A-8D90228C0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6A2C5-FFF4-40CD-B1B9-1EA5DD83E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A29E-A05F-4057-8BC7-0CD674256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 userDrawn="1"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6625"/>
            <a:ext cx="7772400" cy="1146175"/>
          </a:xfrm>
        </p:spPr>
        <p:txBody>
          <a:bodyPr/>
          <a:lstStyle>
            <a:lvl1pPr algn="ctr">
              <a:defRPr sz="3200" b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295400" y="63817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prstClr val="black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381750"/>
            <a:ext cx="1066800" cy="476250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b="0">
                <a:solidFill>
                  <a:prstClr val="black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D22C4F8-BD46-4E9C-A42D-94E1D8255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build="p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319C4CB-2EFC-4297-8443-AA88E062B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562E978-DA94-432C-B52C-D418DBFFB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143000"/>
            <a:ext cx="44577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44577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7863845-BE25-4990-BF91-519FF53F5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CFB6662-E952-4FE8-BE7F-A27E34EE0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270DB02-F1AB-477B-8390-A82D5F497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Rectangle 1"/>
          <p:cNvSpPr/>
          <p:nvPr userDrawn="1"/>
        </p:nvSpPr>
        <p:spPr>
          <a:xfrm>
            <a:off x="0" y="0"/>
            <a:ext cx="9144000" cy="6172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5" name="Rectangle 2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6311900"/>
            <a:ext cx="4953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018EC4B-C00B-412C-84F7-2D3DDD872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4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237288"/>
            <a:ext cx="32004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CCA8A58F-0C0F-4BED-919B-8C52CD7AE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nglish-log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l="21194" t="3439" r="62367" b="27779"/>
          <a:stretch>
            <a:fillRect/>
          </a:stretch>
        </p:blipFill>
        <p:spPr bwMode="auto">
          <a:xfrm>
            <a:off x="7764463" y="5715000"/>
            <a:ext cx="1379537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06/06/11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4FF137-208F-416D-B6B4-446B6ECDB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4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237288"/>
            <a:ext cx="32004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CEAB7C9-514E-4C18-BA0E-1BE58E66F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3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237288"/>
            <a:ext cx="32004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E5AB8E38-9F19-4644-8FA2-7F33804E9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3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237288"/>
            <a:ext cx="32004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31A511A-B1A2-4B4E-94C8-2B28FA98D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Rectangle 5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237288"/>
            <a:ext cx="32004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143000"/>
            <a:ext cx="44577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44577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810000"/>
            <a:ext cx="44577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5B75A6E-8FDF-4375-A55D-C1C004A52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  <p:bldP spid="5" grpId="0" build="p" autoUpdateAnimBg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3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237288"/>
            <a:ext cx="32004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76200" y="1143000"/>
            <a:ext cx="9067800" cy="5181600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5F19219-BAF2-4798-9981-4A277B22D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Rectangle 5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237288"/>
            <a:ext cx="32004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7"/>
          <p:cNvSpPr/>
          <p:nvPr userDrawn="1"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143000"/>
            <a:ext cx="44577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143000"/>
            <a:ext cx="44577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810000"/>
            <a:ext cx="44577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7AA3620-CA0B-4369-9BE6-DEEB6EFD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  <p:bldP spid="5" grpId="0" build="p" autoUpdateAnimBg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F8FF672-8304-412C-BED4-B09929E00999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3C16D0-12FF-4FE4-B4FF-BCD6FB20AC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5281E42-E08B-4090-9E14-8309F2B6C06E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E67A421-B505-4DA3-A353-5C4BDD7CF2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95B327E-335C-4F9C-B43C-92D70C21B7C3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DEE718-5D6B-419D-B79C-35236EEE51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E02D41C-DAED-4A9F-B004-605B332098E8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1CFFD8-EF88-4C0B-A796-1A311DDE1E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69F2F-DEBB-40D1-86EE-BBEE6B5C2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A13AD5-1B35-4F4F-94C7-DE4133DACB88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3DDDB8-54C9-4D9A-B86D-621463AF1E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3C98AE-705C-4E5A-9DED-25A089ADB850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6DAD9C-C355-4D27-900F-C19D17B921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5A52782-C61C-4A8E-BEDD-9A4463480E21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539828-6F66-43E2-AA63-218452F106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E9F16FA-8C3D-490A-9512-AB4BDE8F2751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7E765E-CB1A-4269-A1B5-BE6932A0FB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B4E53B-0892-4536-9494-E689A329E71D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D05DBA-5CA1-4501-B97B-D1C70FBCEA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1A28C03-65D9-43C9-8169-76E095D0B6C6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0D01BB-1295-429B-8C2E-2F2E10F476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3520F6-2689-4C84-8AAC-5964E0120AD3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88987BA-1341-485B-9F28-8E9D0CE0D6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oter"/>
          <p:cNvPicPr>
            <a:picLocks noChangeAspect="1" noChangeArrowheads="1"/>
          </p:cNvPicPr>
          <p:nvPr/>
        </p:nvPicPr>
        <p:blipFill>
          <a:blip r:embed="rId2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6625"/>
            <a:ext cx="7772400" cy="1146175"/>
          </a:xfrm>
        </p:spPr>
        <p:txBody>
          <a:bodyPr/>
          <a:lstStyle>
            <a:lvl1pPr algn="ctr">
              <a:defRPr sz="32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POWERPOINT PRESENTATION TITLE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subtitle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C48D1-1933-4441-8951-CCCA9E01A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3AB84-B03A-4362-87F2-C175E4BAA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F1AD7-C7B7-4B5A-8A2A-BD80771B1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94B6D-086D-49C3-ABBA-BA8BA6794E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15F57-C519-4473-B41D-0E959AE440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50CF7-130A-46AC-A893-00770AF295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DAA58-8432-402F-8032-D0B694BEF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3FAA2-4044-4E9D-8E2F-11B13C2180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354F5-9515-4687-BF3C-460B9FF20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CDEFF-1557-4E5A-9567-A809A9E03A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8DDF9-3075-458F-8BC9-71DE86ED7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57A69-0F5C-4055-A7F4-D5AE55CACD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038600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1888"/>
            <a:ext cx="4038600" cy="245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78820-055F-42E5-B46B-D68FEEE81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0C4C8-60B5-4A36-B9A6-3FF66E08E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86B9C-F8B1-4E7C-AC59-6BFF49A5C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CB54E-3A2A-442A-A1DE-D1B7AA30E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6048D-A4EE-4713-833E-2A3CC8F19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C14EC-0F9B-4DEF-AB51-DC81D203A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06/06/11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BAD5F61-09F6-4FDC-8C3F-40095B10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894" r:id="rId3"/>
    <p:sldLayoutId id="2147483893" r:id="rId4"/>
    <p:sldLayoutId id="2147483892" r:id="rId5"/>
    <p:sldLayoutId id="2147483891" r:id="rId6"/>
    <p:sldLayoutId id="2147483890" r:id="rId7"/>
    <p:sldLayoutId id="2147483889" r:id="rId8"/>
    <p:sldLayoutId id="2147483888" r:id="rId9"/>
    <p:sldLayoutId id="2147483887" r:id="rId10"/>
    <p:sldLayoutId id="21474838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footer"/>
          <p:cNvPicPr>
            <a:picLocks noChangeAspect="1" noChangeArrowheads="1"/>
          </p:cNvPicPr>
          <p:nvPr/>
        </p:nvPicPr>
        <p:blipFill>
          <a:blip r:embed="rId16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Enter Heading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143000"/>
            <a:ext cx="9067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381750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1">
                <a:solidFill>
                  <a:prstClr val="white"/>
                </a:solidFill>
                <a:latin typeface="Verdana" pitchFamily="34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fld id="{8AC9E7BA-45E9-4871-A479-F259D1E86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Line 9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54" grpId="0" animBg="1"/>
    </p:bld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65000"/>
        <a:buChar char="o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Verdana" pitchFamily="34" charset="0"/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ＭＳ Ｐゴシック" pitchFamily="-112" charset="-128"/>
          <a:cs typeface="ＭＳ Ｐゴシック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pitchFamily="-112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2FBA110-DE1F-407C-93AD-A15729951198}" type="datetimeFigureOut">
              <a:rPr lang="en-GB"/>
              <a:pPr>
                <a:defRPr/>
              </a:pPr>
              <a:t>28/10/2014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9F1F72B-58AE-49E7-A5F0-C381699524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footer"/>
          <p:cNvPicPr>
            <a:picLocks noChangeAspect="1" noChangeArrowheads="1"/>
          </p:cNvPicPr>
          <p:nvPr/>
        </p:nvPicPr>
        <p:blipFill>
          <a:blip r:embed="rId15"/>
          <a:srcRect t="89999"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Enter Heading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23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381750"/>
            <a:ext cx="914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F0448-81FF-42E6-98D2-D0E07AE65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9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">
            <a:solidFill>
              <a:srgbClr val="0098DB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06" r:id="rId2"/>
    <p:sldLayoutId id="2147483905" r:id="rId3"/>
    <p:sldLayoutId id="2147483904" r:id="rId4"/>
    <p:sldLayoutId id="2147483903" r:id="rId5"/>
    <p:sldLayoutId id="2147483902" r:id="rId6"/>
    <p:sldLayoutId id="2147483901" r:id="rId7"/>
    <p:sldLayoutId id="2147483900" r:id="rId8"/>
    <p:sldLayoutId id="2147483899" r:id="rId9"/>
    <p:sldLayoutId id="2147483898" r:id="rId10"/>
    <p:sldLayoutId id="2147483897" r:id="rId11"/>
    <p:sldLayoutId id="2147483896" r:id="rId12"/>
    <p:sldLayoutId id="214748389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Char char="o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Verdana" pitchFamily="34" charset="0"/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37A38C-92E3-4335-B77F-F5890195CACE}" type="slidenum">
              <a:rPr lang="en-US"/>
              <a:pPr>
                <a:defRPr/>
              </a:pPr>
              <a:t>1</a:t>
            </a:fld>
            <a:endParaRPr lang="en-US"/>
          </a:p>
        </p:txBody>
      </p:sp>
      <p:pic>
        <p:nvPicPr>
          <p:cNvPr id="57346" name="Picture 2"/>
          <p:cNvPicPr>
            <a:picLocks noChangeAspect="1"/>
          </p:cNvPicPr>
          <p:nvPr/>
        </p:nvPicPr>
        <p:blipFill>
          <a:blip r:embed="rId2"/>
          <a:srcRect l="49165" t="14445" r="2084" b="4074"/>
          <a:stretch>
            <a:fillRect/>
          </a:stretch>
        </p:blipFill>
        <p:spPr bwMode="auto">
          <a:xfrm>
            <a:off x="0" y="0"/>
            <a:ext cx="7294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6" descr="white logo on 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1763" y="0"/>
            <a:ext cx="1392237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6049963" cy="5757863"/>
          </a:xfrm>
        </p:spPr>
        <p:txBody>
          <a:bodyPr/>
          <a:lstStyle/>
          <a:p>
            <a:r>
              <a:rPr lang="ru-RU" i="1" smtClean="0"/>
              <a:t>Стратегическая идентификация </a:t>
            </a:r>
            <a:r>
              <a:rPr lang="ru-RU" i="1" smtClean="0">
                <a:solidFill>
                  <a:srgbClr val="02B9FF"/>
                </a:solidFill>
              </a:rPr>
              <a:t>конкретных ведущих сил урбанизации </a:t>
            </a:r>
            <a:r>
              <a:rPr lang="ru-RU" i="1" smtClean="0"/>
              <a:t>(экономических, демографических, политических, социальных, экологических, региональных, национальных и т.д.)</a:t>
            </a:r>
          </a:p>
          <a:p>
            <a:r>
              <a:rPr lang="ru-RU" i="1" smtClean="0"/>
              <a:t>Основные факты, </a:t>
            </a:r>
            <a:r>
              <a:rPr lang="ru-RU" i="1" smtClean="0">
                <a:solidFill>
                  <a:srgbClr val="02B9FF"/>
                </a:solidFill>
              </a:rPr>
              <a:t>статистика</a:t>
            </a:r>
            <a:r>
              <a:rPr lang="ru-RU" i="1" smtClean="0"/>
              <a:t> и </a:t>
            </a:r>
            <a:r>
              <a:rPr lang="ru-RU" i="1" smtClean="0">
                <a:solidFill>
                  <a:srgbClr val="02B9FF"/>
                </a:solidFill>
              </a:rPr>
              <a:t>данные</a:t>
            </a:r>
          </a:p>
          <a:p>
            <a:r>
              <a:rPr lang="ru-RU" i="1" smtClean="0">
                <a:solidFill>
                  <a:srgbClr val="02B9FF"/>
                </a:solidFill>
              </a:rPr>
              <a:t>Динамика</a:t>
            </a:r>
            <a:r>
              <a:rPr lang="ru-RU" i="1" smtClean="0"/>
              <a:t> популяции и </a:t>
            </a:r>
            <a:r>
              <a:rPr lang="ru-RU" i="1" smtClean="0">
                <a:solidFill>
                  <a:srgbClr val="02B9FF"/>
                </a:solidFill>
              </a:rPr>
              <a:t>тенденции</a:t>
            </a:r>
            <a:r>
              <a:rPr lang="ru-RU" i="1" smtClean="0"/>
              <a:t> в связи с узорами и результатами урбанизации</a:t>
            </a:r>
            <a:endParaRPr lang="ru-RU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7F5E15BF-398C-4186-B79E-045390915678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10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9635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algn="ctr" defTabSz="457200"/>
            <a:r>
              <a:rPr lang="en-US" sz="26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1. </a:t>
            </a:r>
            <a:r>
              <a:rPr lang="ru-RU" sz="26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Обзор урбанизации</a:t>
            </a:r>
            <a:r>
              <a:rPr lang="en-US" sz="26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: </a:t>
            </a:r>
            <a:r>
              <a:rPr lang="ru-RU" sz="26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ведущие силы, тенденции и проекции</a:t>
            </a:r>
            <a:endParaRPr lang="en-US" sz="26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69636" name="Picture 9"/>
          <p:cNvPicPr>
            <a:picLocks noChangeAspect="1"/>
          </p:cNvPicPr>
          <p:nvPr/>
        </p:nvPicPr>
        <p:blipFill>
          <a:blip r:embed="rId3"/>
          <a:srcRect l="47150" t="5666" r="1659" b="3123"/>
          <a:stretch>
            <a:fillRect/>
          </a:stretch>
        </p:blipFill>
        <p:spPr bwMode="auto">
          <a:xfrm>
            <a:off x="6264275" y="762000"/>
            <a:ext cx="2740025" cy="60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038600" y="990600"/>
            <a:ext cx="5105400" cy="6019800"/>
          </a:xfrm>
        </p:spPr>
        <p:txBody>
          <a:bodyPr/>
          <a:lstStyle/>
          <a:p>
            <a:pPr>
              <a:defRPr/>
            </a:pPr>
            <a:r>
              <a:rPr lang="ru-RU" sz="2000" i="1" dirty="0" smtClean="0"/>
              <a:t>Признается  </a:t>
            </a:r>
            <a:r>
              <a:rPr lang="ru-RU" sz="2000" b="1" i="1" dirty="0" err="1">
                <a:solidFill>
                  <a:srgbClr val="02B9FF"/>
                </a:solidFill>
              </a:rPr>
              <a:t>взаимодополняемость</a:t>
            </a:r>
            <a:r>
              <a:rPr sz="2000" b="1" i="1" dirty="0" smtClean="0">
                <a:solidFill>
                  <a:srgbClr val="02B9FF"/>
                </a:solidFill>
              </a:rPr>
              <a:t>, </a:t>
            </a:r>
            <a:r>
              <a:rPr lang="ru-RU" sz="2000" b="1" i="1" dirty="0" smtClean="0">
                <a:solidFill>
                  <a:srgbClr val="02B9FF"/>
                </a:solidFill>
              </a:rPr>
              <a:t>взаимосвязанность</a:t>
            </a:r>
            <a:r>
              <a:rPr sz="2000" b="1" i="1" dirty="0" smtClean="0">
                <a:solidFill>
                  <a:srgbClr val="02B9FF"/>
                </a:solidFill>
              </a:rPr>
              <a:t> </a:t>
            </a:r>
            <a:r>
              <a:rPr lang="ru-RU" sz="2000" b="1" i="1" dirty="0" smtClean="0">
                <a:solidFill>
                  <a:srgbClr val="02B9FF"/>
                </a:solidFill>
              </a:rPr>
              <a:t>интегрированной системы городов</a:t>
            </a:r>
            <a:r>
              <a:rPr sz="2000" b="1" i="1" dirty="0" smtClean="0">
                <a:solidFill>
                  <a:srgbClr val="02B9FF"/>
                </a:solidFill>
              </a:rPr>
              <a:t> </a:t>
            </a:r>
            <a:r>
              <a:rPr sz="2000" i="1" dirty="0" smtClean="0"/>
              <a:t>(</a:t>
            </a:r>
            <a:r>
              <a:rPr lang="ru-RU" sz="2000" i="1" dirty="0" smtClean="0"/>
              <a:t>основанный на функциях и динамике каждого из них</a:t>
            </a:r>
            <a:r>
              <a:rPr sz="2000" i="1" dirty="0" smtClean="0"/>
              <a:t>) </a:t>
            </a:r>
          </a:p>
          <a:p>
            <a:pPr>
              <a:defRPr/>
            </a:pPr>
            <a:r>
              <a:rPr lang="ru-RU" sz="2000" i="1" dirty="0" smtClean="0"/>
              <a:t>Основанный на демографической динамике и проекциях</a:t>
            </a:r>
            <a:r>
              <a:rPr sz="2000" i="1" dirty="0" smtClean="0"/>
              <a:t>,</a:t>
            </a:r>
          </a:p>
          <a:p>
            <a:pPr>
              <a:defRPr/>
            </a:pPr>
            <a:r>
              <a:rPr lang="ru-RU" sz="2000" i="1" dirty="0" smtClean="0"/>
              <a:t>Может начертить </a:t>
            </a:r>
            <a:r>
              <a:rPr lang="lt-LT" sz="2000" i="1" dirty="0"/>
              <a:t>e</a:t>
            </a:r>
            <a:r>
              <a:rPr lang="ru-RU" sz="2000" i="1" dirty="0" err="1" smtClean="0"/>
              <a:t>волюцию</a:t>
            </a:r>
            <a:r>
              <a:rPr lang="ru-RU" sz="2000" i="1" dirty="0" smtClean="0"/>
              <a:t> и </a:t>
            </a:r>
            <a:r>
              <a:rPr lang="ru-RU" sz="2000" b="1" i="1" u="sng" dirty="0" smtClean="0">
                <a:solidFill>
                  <a:srgbClr val="02B9FF"/>
                </a:solidFill>
              </a:rPr>
              <a:t>проекции </a:t>
            </a:r>
            <a:r>
              <a:rPr lang="ru-RU" sz="2000" b="1" i="1" u="sng" dirty="0">
                <a:solidFill>
                  <a:srgbClr val="02B9FF"/>
                </a:solidFill>
              </a:rPr>
              <a:t>пространственного распределения городов и </a:t>
            </a:r>
            <a:r>
              <a:rPr lang="ru-RU" sz="2000" b="1" i="1" u="sng" dirty="0" smtClean="0">
                <a:solidFill>
                  <a:srgbClr val="02B9FF"/>
                </a:solidFill>
              </a:rPr>
              <a:t>поселений на </a:t>
            </a:r>
            <a:r>
              <a:rPr lang="ru-RU" sz="2000" b="1" i="1" u="sng" dirty="0">
                <a:solidFill>
                  <a:srgbClr val="02B9FF"/>
                </a:solidFill>
              </a:rPr>
              <a:t>30 </a:t>
            </a:r>
            <a:r>
              <a:rPr lang="ru-RU" sz="2000" b="1" i="1" u="sng" dirty="0" smtClean="0">
                <a:solidFill>
                  <a:srgbClr val="02B9FF"/>
                </a:solidFill>
              </a:rPr>
              <a:t>лет</a:t>
            </a:r>
            <a:r>
              <a:rPr lang="en-GB" sz="2000" b="1" i="1" dirty="0" smtClean="0">
                <a:solidFill>
                  <a:srgbClr val="02B9FF"/>
                </a:solidFill>
              </a:rPr>
              <a:t>. </a:t>
            </a:r>
          </a:p>
          <a:p>
            <a:pPr>
              <a:defRPr/>
            </a:pPr>
            <a:r>
              <a:rPr lang="ru-RU" sz="2000" i="1" dirty="0" smtClean="0"/>
              <a:t>Может пре</a:t>
            </a:r>
            <a:r>
              <a:rPr lang="lt-LT" sz="2000" i="1" dirty="0" smtClean="0"/>
              <a:t>d</a:t>
            </a:r>
            <a:r>
              <a:rPr lang="ru-RU" sz="2000" i="1" dirty="0" err="1" smtClean="0"/>
              <a:t>ложить</a:t>
            </a:r>
            <a:r>
              <a:rPr lang="ru-RU" sz="2000" i="1" dirty="0" smtClean="0"/>
              <a:t> лучшее распределение наступающих городских систем или их дополнений по </a:t>
            </a:r>
            <a:r>
              <a:rPr lang="ru-RU" sz="2000" i="1" dirty="0" err="1" smtClean="0"/>
              <a:t>улучшеннойсистеме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риныятиыя</a:t>
            </a:r>
            <a:r>
              <a:rPr lang="ru-RU" sz="2000" i="1" dirty="0" smtClean="0"/>
              <a:t> решений, основанной на принципах </a:t>
            </a:r>
            <a:r>
              <a:rPr lang="ru-RU" sz="2000" b="1" i="1" dirty="0" smtClean="0">
                <a:solidFill>
                  <a:srgbClr val="02B9FF"/>
                </a:solidFill>
              </a:rPr>
              <a:t>компактности</a:t>
            </a:r>
            <a:r>
              <a:rPr lang="en-GB" sz="2000" b="1" i="1" dirty="0" smtClean="0">
                <a:solidFill>
                  <a:srgbClr val="02B9FF"/>
                </a:solidFill>
              </a:rPr>
              <a:t>, </a:t>
            </a:r>
            <a:r>
              <a:rPr lang="ru-RU" sz="2000" b="1" i="1" dirty="0" smtClean="0">
                <a:solidFill>
                  <a:srgbClr val="02B9FF"/>
                </a:solidFill>
              </a:rPr>
              <a:t>соединения</a:t>
            </a:r>
            <a:r>
              <a:rPr lang="en-GB" sz="2000" i="1" dirty="0" smtClean="0">
                <a:solidFill>
                  <a:srgbClr val="02B9FF"/>
                </a:solidFill>
              </a:rPr>
              <a:t>,  </a:t>
            </a:r>
            <a:r>
              <a:rPr lang="ru-RU" sz="2000" b="1" i="1" dirty="0" smtClean="0">
                <a:solidFill>
                  <a:srgbClr val="02B9FF"/>
                </a:solidFill>
              </a:rPr>
              <a:t>интеграции</a:t>
            </a:r>
            <a:r>
              <a:rPr lang="en-GB" sz="2000" i="1" dirty="0" smtClean="0"/>
              <a:t> </a:t>
            </a:r>
            <a:r>
              <a:rPr lang="ru-RU" sz="2000" i="1" dirty="0" smtClean="0"/>
              <a:t>и</a:t>
            </a:r>
            <a:r>
              <a:rPr lang="en-GB" sz="2000" i="1" dirty="0" smtClean="0"/>
              <a:t> </a:t>
            </a:r>
            <a:r>
              <a:rPr lang="ru-RU" sz="2000" b="1" i="1" dirty="0" err="1" smtClean="0">
                <a:solidFill>
                  <a:srgbClr val="02B9FF"/>
                </a:solidFill>
              </a:rPr>
              <a:t>включемости</a:t>
            </a:r>
            <a:endParaRPr sz="2000" i="1" dirty="0" smtClean="0"/>
          </a:p>
          <a:p>
            <a:pPr marL="0" indent="0">
              <a:buFont typeface="Arial" charset="0"/>
              <a:buNone/>
              <a:defRPr/>
            </a:pPr>
            <a:endParaRPr sz="2000" i="1" dirty="0" smtClean="0"/>
          </a:p>
          <a:p>
            <a:pPr>
              <a:defRPr/>
            </a:pPr>
            <a:endParaRPr sz="2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502400"/>
            <a:ext cx="5334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B02E8AE2-5028-4928-B6B8-8892179F8437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11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1683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2B9FF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2.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Анализ пространственнойи популятивной динамики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71684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85" r="41081" b="15404"/>
          <a:stretch>
            <a:fillRect/>
          </a:stretch>
        </p:blipFill>
        <p:spPr bwMode="auto">
          <a:xfrm>
            <a:off x="0" y="685800"/>
            <a:ext cx="42656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6"/>
          <p:cNvSpPr txBox="1">
            <a:spLocks noGrp="1"/>
          </p:cNvSpPr>
          <p:nvPr>
            <p:ph sz="half" idx="1"/>
          </p:nvPr>
        </p:nvSpPr>
        <p:spPr>
          <a:xfrm>
            <a:off x="228600" y="1524000"/>
            <a:ext cx="4800600" cy="5181600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5pPr>
            <a:lvl6pPr hangingPunct="0">
              <a:buFont typeface="Arial" pitchFamily="34" charset="0"/>
              <a:defRPr sz="20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6pPr>
            <a:lvl7pPr hangingPunct="0">
              <a:buFont typeface="Arial" pitchFamily="34" charset="0"/>
              <a:defRPr sz="20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7pPr>
            <a:lvl8pPr hangingPunct="0">
              <a:buFont typeface="Arial" pitchFamily="34" charset="0"/>
              <a:defRPr sz="20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8pPr>
            <a:lvl9pPr hangingPunct="0">
              <a:buFont typeface="Arial" pitchFamily="34" charset="0"/>
              <a:defRPr sz="20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ru-RU" sz="2800" i="1" dirty="0" smtClean="0">
                <a:latin typeface="Calibri"/>
              </a:rPr>
              <a:t>Пересмотреть </a:t>
            </a:r>
            <a:r>
              <a:rPr lang="ru-RU" sz="2800" b="1" i="1" dirty="0" smtClean="0">
                <a:solidFill>
                  <a:srgbClr val="00B0F0"/>
                </a:solidFill>
                <a:latin typeface="Calibri"/>
              </a:rPr>
              <a:t>процессы законодательства</a:t>
            </a:r>
            <a:r>
              <a:rPr sz="2800" i="1" dirty="0" smtClean="0">
                <a:latin typeface="Calibri"/>
              </a:rPr>
              <a:t>; </a:t>
            </a:r>
          </a:p>
          <a:p>
            <a:pPr>
              <a:defRPr/>
            </a:pPr>
            <a:r>
              <a:rPr lang="ru-RU" sz="2800" i="1" dirty="0" smtClean="0">
                <a:latin typeface="Calibri"/>
              </a:rPr>
              <a:t>Наметить все </a:t>
            </a:r>
            <a:r>
              <a:rPr lang="ru-RU" sz="2800" b="1" i="1" dirty="0" smtClean="0">
                <a:solidFill>
                  <a:srgbClr val="00B0F0"/>
                </a:solidFill>
                <a:latin typeface="Calibri"/>
              </a:rPr>
              <a:t>правовые </a:t>
            </a:r>
            <a:r>
              <a:rPr lang="ru-RU" sz="2800" b="1" i="1" dirty="0" err="1" smtClean="0">
                <a:solidFill>
                  <a:srgbClr val="00B0F0"/>
                </a:solidFill>
                <a:latin typeface="Calibri"/>
              </a:rPr>
              <a:t>памки</a:t>
            </a:r>
            <a:r>
              <a:rPr lang="ru-RU" sz="2800" i="1" dirty="0" smtClean="0">
                <a:latin typeface="Calibri"/>
              </a:rPr>
              <a:t>, касающийся градостроительства;</a:t>
            </a:r>
            <a:endParaRPr sz="2800" i="1" dirty="0">
              <a:latin typeface="Calibri"/>
            </a:endParaRPr>
          </a:p>
          <a:p>
            <a:pPr>
              <a:defRPr/>
            </a:pPr>
            <a:r>
              <a:rPr lang="ru-RU" sz="2800" i="1" dirty="0" smtClean="0">
                <a:latin typeface="Calibri"/>
              </a:rPr>
              <a:t>Применение Законов;</a:t>
            </a:r>
            <a:endParaRPr sz="2800" i="1" dirty="0">
              <a:latin typeface="Calibri"/>
            </a:endParaRPr>
          </a:p>
          <a:p>
            <a:pPr>
              <a:defRPr/>
            </a:pPr>
            <a:r>
              <a:rPr lang="ru-RU" sz="2800" i="1" dirty="0" smtClean="0">
                <a:latin typeface="Calibri"/>
              </a:rPr>
              <a:t>Установить, </a:t>
            </a:r>
            <a:r>
              <a:rPr lang="ru-RU" sz="2800" b="1" i="1" dirty="0" smtClean="0">
                <a:solidFill>
                  <a:srgbClr val="00B0F0"/>
                </a:solidFill>
                <a:latin typeface="Calibri"/>
              </a:rPr>
              <a:t>что требует улучшения</a:t>
            </a:r>
            <a:r>
              <a:rPr lang="ru-RU" sz="2800" i="1" dirty="0" smtClean="0">
                <a:latin typeface="Calibri"/>
              </a:rPr>
              <a:t>.</a:t>
            </a:r>
            <a:endParaRPr sz="2800" i="1" dirty="0">
              <a:latin typeface="Calibri"/>
            </a:endParaRPr>
          </a:p>
          <a:p>
            <a:pPr marL="0" indent="0">
              <a:buFont typeface="Arial" pitchFamily="34" charset="0"/>
              <a:buNone/>
              <a:defRPr/>
            </a:pPr>
            <a:endParaRPr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5334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BAC7958D-FD79-404F-A7A0-317235CC5E40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12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3731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3.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Городское законодательство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3"/>
          <a:srcRect l="38512" t="4407" b="12831"/>
          <a:stretch>
            <a:fillRect/>
          </a:stretch>
        </p:blipFill>
        <p:spPr bwMode="auto">
          <a:xfrm>
            <a:off x="4889500" y="685800"/>
            <a:ext cx="42545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5486400" cy="6019800"/>
          </a:xfrm>
        </p:spPr>
        <p:txBody>
          <a:bodyPr/>
          <a:lstStyle/>
          <a:p>
            <a:r>
              <a:rPr lang="ru-RU" sz="2400" i="1" smtClean="0"/>
              <a:t>Регулирование и защита </a:t>
            </a:r>
            <a:r>
              <a:rPr lang="ru-RU" sz="2400" b="1" i="1" smtClean="0">
                <a:solidFill>
                  <a:srgbClr val="00B0F0"/>
                </a:solidFill>
              </a:rPr>
              <a:t>общего пространства</a:t>
            </a:r>
            <a:r>
              <a:rPr lang="ru-RU" sz="2400" i="1" smtClean="0"/>
              <a:t>: определение границ общественного пространства является основополагающей функцией городского планирования.</a:t>
            </a:r>
            <a:endParaRPr lang="en-GB" sz="2400" i="1" smtClean="0"/>
          </a:p>
          <a:p>
            <a:r>
              <a:rPr lang="ru-RU" sz="2400" i="1" smtClean="0"/>
              <a:t>Регулирование в области </a:t>
            </a:r>
            <a:r>
              <a:rPr lang="ru-RU" sz="2400" b="1" i="1" smtClean="0">
                <a:solidFill>
                  <a:srgbClr val="00B0F0"/>
                </a:solidFill>
              </a:rPr>
              <a:t>застройки и развития города</a:t>
            </a:r>
            <a:endParaRPr lang="en-GB" sz="2400" b="1" i="1" smtClean="0">
              <a:solidFill>
                <a:srgbClr val="00B0F0"/>
              </a:solidFill>
            </a:endParaRPr>
          </a:p>
          <a:p>
            <a:r>
              <a:rPr lang="ru-RU" sz="2400" i="1" smtClean="0"/>
              <a:t>Регулирование вопросов проектирования в привязке к местности – информационная система по земельным вопросам (</a:t>
            </a:r>
            <a:r>
              <a:rPr lang="ru-RU" sz="2400" b="1" i="1" smtClean="0">
                <a:solidFill>
                  <a:srgbClr val="00B0F0"/>
                </a:solidFill>
              </a:rPr>
              <a:t>кадастр</a:t>
            </a:r>
            <a:r>
              <a:rPr lang="ru-RU" sz="2400" i="1" smtClean="0"/>
              <a:t>)</a:t>
            </a:r>
            <a:endParaRPr lang="en-GB" sz="2400" i="1" smtClean="0"/>
          </a:p>
          <a:p>
            <a:r>
              <a:rPr lang="ru-RU" sz="2400" i="1" smtClean="0"/>
              <a:t>Строительные нормы и правила </a:t>
            </a:r>
          </a:p>
          <a:p>
            <a:r>
              <a:rPr lang="ru-RU" sz="2400" i="1" smtClean="0"/>
              <a:t>Изучить </a:t>
            </a:r>
            <a:r>
              <a:rPr lang="ru-RU" sz="2400" b="1" i="1" smtClean="0"/>
              <a:t>Права, Обязанности и Ограничения (ПОО)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4F6F20EE-45A2-44C5-9571-FC4F7A00F7B7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13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5779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4.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Городское регулирование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75780" name="Picture 4"/>
          <p:cNvPicPr>
            <a:picLocks noChangeAspect="1"/>
          </p:cNvPicPr>
          <p:nvPr/>
        </p:nvPicPr>
        <p:blipFill>
          <a:blip r:embed="rId3"/>
          <a:srcRect l="38512" t="4407" b="12831"/>
          <a:stretch>
            <a:fillRect/>
          </a:stretch>
        </p:blipFill>
        <p:spPr bwMode="auto">
          <a:xfrm>
            <a:off x="5715000" y="685800"/>
            <a:ext cx="3429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21725" y="6492875"/>
            <a:ext cx="3810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8A1AABAF-0EF0-4F8A-B71B-DFECB5CDC3AC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14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7826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5</a:t>
            </a:r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Городское планирование: инструменты для реализации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77827" name="Picture 4"/>
          <p:cNvPicPr>
            <a:picLocks noChangeAspect="1"/>
          </p:cNvPicPr>
          <p:nvPr/>
        </p:nvPicPr>
        <p:blipFill>
          <a:blip r:embed="rId3"/>
          <a:srcRect l="1207" t="50000" b="17644"/>
          <a:stretch>
            <a:fillRect/>
          </a:stretch>
        </p:blipFill>
        <p:spPr bwMode="auto">
          <a:xfrm>
            <a:off x="-38100" y="4953000"/>
            <a:ext cx="91313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3962400"/>
          </a:xfrm>
        </p:spPr>
        <p:txBody>
          <a:bodyPr/>
          <a:lstStyle/>
          <a:p>
            <a:r>
              <a:rPr lang="ru-RU" sz="2400" i="1" smtClean="0"/>
              <a:t>Оценивает роль городского планирования для того, чтобы обеспечить качественное планирование городской среды (городское планирование и проектирование – определение завершённых/целостных городских форм)</a:t>
            </a:r>
          </a:p>
          <a:p>
            <a:r>
              <a:rPr lang="ru-RU" sz="2400" i="1" smtClean="0"/>
              <a:t>Внимание выделению </a:t>
            </a:r>
            <a:r>
              <a:rPr lang="ru-RU" sz="2400" b="1" i="1" smtClean="0">
                <a:solidFill>
                  <a:srgbClr val="00B0F0"/>
                </a:solidFill>
              </a:rPr>
              <a:t>открытых пространств</a:t>
            </a:r>
          </a:p>
          <a:p>
            <a:r>
              <a:rPr lang="ru-RU" sz="2400" i="1" smtClean="0"/>
              <a:t>Правильное размещение и связность дорожно-уличной сети</a:t>
            </a:r>
          </a:p>
          <a:p>
            <a:r>
              <a:rPr lang="ru-RU" sz="2400" i="1" smtClean="0"/>
              <a:t>Основания для выделения строительных участков.  Гарантии адекватного предоставления участков под застройку</a:t>
            </a:r>
          </a:p>
          <a:p>
            <a:r>
              <a:rPr lang="ru-RU" sz="2400" i="1" smtClean="0"/>
              <a:t>Обеспечение реализуемости с учётом местных условий</a:t>
            </a:r>
          </a:p>
          <a:p>
            <a:r>
              <a:rPr lang="ru-RU" sz="2400" i="1" smtClean="0"/>
              <a:t>Хорошо спланированное </a:t>
            </a:r>
            <a:r>
              <a:rPr lang="ru-RU" sz="2400" b="1" i="1" smtClean="0">
                <a:solidFill>
                  <a:srgbClr val="00B0F0"/>
                </a:solidFill>
              </a:rPr>
              <a:t>расширение городов</a:t>
            </a:r>
            <a:r>
              <a:rPr lang="ru-RU" sz="2400" i="1" smtClean="0"/>
              <a:t>, застройка в прежних границах и строительство новых городов.</a:t>
            </a:r>
          </a:p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 </a:t>
            </a:r>
            <a:endParaRPr lang="en-GB" smtClean="0"/>
          </a:p>
          <a:p>
            <a:endParaRPr lang="ru-RU" sz="2400" i="1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685800"/>
            <a:ext cx="5181600" cy="6324600"/>
          </a:xfrm>
          <a:ln>
            <a:solidFill>
              <a:srgbClr val="02B9FF"/>
            </a:solidFill>
          </a:ln>
        </p:spPr>
        <p:txBody>
          <a:bodyPr/>
          <a:lstStyle/>
          <a:p>
            <a:pPr>
              <a:defRPr/>
            </a:pPr>
            <a:r>
              <a:rPr lang="ru-RU" sz="2400" i="1" dirty="0"/>
              <a:t>Основное внимание – потребностям, спросу, динамике жилищного сектора и имеющимся подходами по обеспечению </a:t>
            </a:r>
            <a:r>
              <a:rPr lang="ru-RU" sz="2400" b="1" i="1" dirty="0">
                <a:solidFill>
                  <a:srgbClr val="00B0F0"/>
                </a:solidFill>
              </a:rPr>
              <a:t>прав человека на пригодное для проживания жильё</a:t>
            </a:r>
            <a:r>
              <a:rPr lang="ru-RU" sz="2400" i="1" dirty="0"/>
              <a:t>. </a:t>
            </a:r>
            <a:endParaRPr lang="en-GB" sz="2400" i="1" dirty="0"/>
          </a:p>
          <a:p>
            <a:pPr>
              <a:defRPr/>
            </a:pPr>
            <a:r>
              <a:rPr lang="ru-RU" sz="2400" i="1" dirty="0"/>
              <a:t>Анализ физической и финансовой </a:t>
            </a:r>
            <a:r>
              <a:rPr lang="ru-RU" sz="2400" b="1" i="1" dirty="0">
                <a:solidFill>
                  <a:srgbClr val="00B0F0"/>
                </a:solidFill>
              </a:rPr>
              <a:t>доступности жилья</a:t>
            </a:r>
            <a:endParaRPr lang="en-GB" sz="2400" b="1" i="1"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ru-RU" sz="2400" i="1" dirty="0"/>
              <a:t>Продвижение финансовой модели для строительства </a:t>
            </a:r>
            <a:r>
              <a:rPr lang="ru-RU" sz="2400" b="1" i="1" dirty="0">
                <a:solidFill>
                  <a:srgbClr val="00B0F0"/>
                </a:solidFill>
              </a:rPr>
              <a:t>доступного жилья</a:t>
            </a:r>
            <a:endParaRPr lang="en-GB" sz="2400" b="1" i="1"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ru-RU" sz="2400" i="1" dirty="0"/>
              <a:t>Обозначение роли </a:t>
            </a:r>
            <a:r>
              <a:rPr lang="ru-RU" sz="2400" b="1" i="1" dirty="0">
                <a:solidFill>
                  <a:srgbClr val="00B0F0"/>
                </a:solidFill>
              </a:rPr>
              <a:t>частного</a:t>
            </a:r>
            <a:r>
              <a:rPr lang="ru-RU" sz="2400" i="1" dirty="0">
                <a:solidFill>
                  <a:srgbClr val="00B0F0"/>
                </a:solidFill>
              </a:rPr>
              <a:t> </a:t>
            </a:r>
            <a:r>
              <a:rPr lang="ru-RU" sz="2400" i="1" dirty="0"/>
              <a:t>сектора</a:t>
            </a:r>
            <a:endParaRPr lang="en-GB" sz="2400" i="1" dirty="0"/>
          </a:p>
          <a:p>
            <a:pPr>
              <a:defRPr/>
            </a:pPr>
            <a:r>
              <a:rPr lang="ru-RU" sz="2400" i="1" dirty="0"/>
              <a:t>Обозначение роли </a:t>
            </a:r>
            <a:r>
              <a:rPr lang="ru-RU" sz="2400" b="1" i="1" dirty="0">
                <a:solidFill>
                  <a:srgbClr val="00B0F0"/>
                </a:solidFill>
              </a:rPr>
              <a:t>государственного</a:t>
            </a:r>
            <a:r>
              <a:rPr lang="ru-RU" sz="2400" i="1" dirty="0"/>
              <a:t> </a:t>
            </a:r>
            <a:r>
              <a:rPr lang="ru-RU" sz="2400" i="1" dirty="0" smtClean="0"/>
              <a:t>сектора</a:t>
            </a:r>
            <a:endParaRPr sz="2300" i="1" dirty="0" smtClean="0"/>
          </a:p>
          <a:p>
            <a:pPr marL="0" indent="0">
              <a:buFont typeface="Arial" charset="0"/>
              <a:buNone/>
              <a:defRPr/>
            </a:pPr>
            <a:endParaRPr sz="2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71475" cy="36512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fld id="{9B09154A-F51E-426E-BB5E-987ECDE5FE19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15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9875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2B9FF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6.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Жилищная политика и регулирование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79876" name="Picture 4"/>
          <p:cNvPicPr>
            <a:picLocks noChangeAspect="1"/>
          </p:cNvPicPr>
          <p:nvPr/>
        </p:nvPicPr>
        <p:blipFill>
          <a:blip r:embed="rId3"/>
          <a:srcRect l="44504" t="25058" r="2185" b="5287"/>
          <a:stretch>
            <a:fillRect/>
          </a:stretch>
        </p:blipFill>
        <p:spPr bwMode="auto">
          <a:xfrm>
            <a:off x="5181600" y="762000"/>
            <a:ext cx="3886200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200400" y="914400"/>
            <a:ext cx="5937250" cy="59436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sz="2400" b="1" i="1" dirty="0" smtClean="0"/>
              <a:t>I. </a:t>
            </a:r>
            <a:r>
              <a:rPr lang="ru-RU" sz="2400" b="1" i="1" dirty="0"/>
              <a:t>Водоснабжение и санитария</a:t>
            </a:r>
            <a:endParaRPr lang="en-GB" sz="2400" b="1" i="1" dirty="0"/>
          </a:p>
          <a:p>
            <a:pPr>
              <a:defRPr/>
            </a:pPr>
            <a:r>
              <a:rPr lang="ru-RU" sz="2000" i="1" dirty="0"/>
              <a:t>Снабжение и обеспечение доступа к воде соответствующего качества для разных групп пользователей</a:t>
            </a:r>
            <a:endParaRPr lang="en-GB" sz="2000" i="1" dirty="0"/>
          </a:p>
          <a:p>
            <a:pPr>
              <a:defRPr/>
            </a:pPr>
            <a:r>
              <a:rPr lang="ru-RU" sz="2000" i="1" dirty="0"/>
              <a:t>Регулирование деятельности эксплуатационных служб</a:t>
            </a:r>
            <a:endParaRPr lang="en-GB" sz="2000" i="1" dirty="0"/>
          </a:p>
          <a:p>
            <a:pPr marL="0" indent="0">
              <a:buFont typeface="Arial" charset="0"/>
              <a:buNone/>
              <a:defRPr/>
            </a:pPr>
            <a:r>
              <a:rPr lang="lt-LT" sz="2400" b="1" i="1" dirty="0"/>
              <a:t>I</a:t>
            </a:r>
            <a:r>
              <a:rPr lang="lt-LT" sz="2400" b="1" i="1" dirty="0" smtClean="0"/>
              <a:t>I.</a:t>
            </a:r>
            <a:r>
              <a:rPr lang="ru-RU" sz="2400" b="1" i="1" dirty="0" smtClean="0"/>
              <a:t> Энергетика</a:t>
            </a:r>
            <a:endParaRPr lang="en-GB" sz="2400" b="1" i="1" dirty="0"/>
          </a:p>
          <a:p>
            <a:pPr>
              <a:defRPr/>
            </a:pPr>
            <a:r>
              <a:rPr lang="ru-RU" sz="2000" i="1" dirty="0"/>
              <a:t>Энергоресурсы, пути повышения эффективности, потребности/спрос, устойчивость и связь с другими секторами (зелёная экономика, экология, качество жизни, безопасность и т.п</a:t>
            </a:r>
            <a:r>
              <a:rPr lang="ru-RU" sz="2000" i="1" dirty="0" smtClean="0"/>
              <a:t>.)</a:t>
            </a:r>
            <a:endParaRPr lang="en-GB" sz="2000" i="1" dirty="0" smtClean="0"/>
          </a:p>
          <a:p>
            <a:pPr marL="0" indent="0">
              <a:buFont typeface="Arial" charset="0"/>
              <a:buNone/>
              <a:defRPr/>
            </a:pPr>
            <a:r>
              <a:rPr lang="lt-LT" sz="2400" b="1" i="1" dirty="0" smtClean="0"/>
              <a:t>III. </a:t>
            </a:r>
            <a:r>
              <a:rPr lang="ru-RU" sz="2400" b="1" i="1" dirty="0" smtClean="0"/>
              <a:t>Транспорт и мобильность</a:t>
            </a:r>
            <a:endParaRPr lang="en-GB" sz="2400" b="1" i="1" dirty="0" smtClean="0"/>
          </a:p>
          <a:p>
            <a:pPr>
              <a:defRPr/>
            </a:pPr>
            <a:r>
              <a:rPr lang="ru-RU" sz="2000" i="1" dirty="0" smtClean="0"/>
              <a:t>Рассмотрение </a:t>
            </a:r>
            <a:r>
              <a:rPr lang="ru-RU" sz="2000" i="1" dirty="0"/>
              <a:t>проблемы эффективности при передвижении по городу и разные потребности в передвижении людей и товаров</a:t>
            </a:r>
            <a:endParaRPr lang="en-GB" sz="2000" i="1" dirty="0"/>
          </a:p>
          <a:p>
            <a:pPr marL="0" indent="0">
              <a:buFont typeface="Arial" charset="0"/>
              <a:buNone/>
              <a:defRPr/>
            </a:pPr>
            <a:r>
              <a:rPr sz="2000" i="1" dirty="0" smtClean="0"/>
              <a:t> </a:t>
            </a:r>
            <a:endParaRPr sz="2000" i="1" dirty="0"/>
          </a:p>
          <a:p>
            <a:pPr>
              <a:defRPr/>
            </a:pPr>
            <a:endParaRPr sz="2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67475"/>
            <a:ext cx="457200" cy="381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fld id="{676D89D7-99AE-4A07-80AD-B0041D49F232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16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1923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2B9FF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7.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Инфраструктура и базовые услуги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81924" name="Picture 4"/>
          <p:cNvPicPr>
            <a:picLocks noChangeAspect="1"/>
          </p:cNvPicPr>
          <p:nvPr/>
        </p:nvPicPr>
        <p:blipFill>
          <a:blip r:embed="rId3"/>
          <a:srcRect l="2156" t="23907" r="47607" b="3448"/>
          <a:stretch>
            <a:fillRect/>
          </a:stretch>
        </p:blipFill>
        <p:spPr bwMode="auto">
          <a:xfrm>
            <a:off x="22225" y="685800"/>
            <a:ext cx="32813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685800"/>
            <a:ext cx="5378450" cy="61722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lt-LT" sz="2400" b="1" i="1" dirty="0" smtClean="0"/>
              <a:t>IV. </a:t>
            </a:r>
            <a:r>
              <a:rPr lang="ru-RU" sz="2400" b="1" i="1" dirty="0" smtClean="0"/>
              <a:t>Ливневая </a:t>
            </a:r>
            <a:r>
              <a:rPr lang="ru-RU" sz="2400" b="1" i="1" dirty="0"/>
              <a:t>канализация</a:t>
            </a:r>
            <a:endParaRPr lang="en-GB" sz="2400" b="1" i="1" dirty="0"/>
          </a:p>
          <a:p>
            <a:pPr>
              <a:defRPr/>
            </a:pPr>
            <a:r>
              <a:rPr lang="ru-RU" sz="2400" i="1" dirty="0"/>
              <a:t>Рассматриваются вопросы топографии, борьбы с наводнениями, оползнями в разных городских ландшафтах и масштабах, при разном пространственном расположении.</a:t>
            </a:r>
            <a:endParaRPr lang="en-GB" sz="2400" i="1" dirty="0"/>
          </a:p>
          <a:p>
            <a:pPr marL="0" indent="0">
              <a:buFont typeface="Arial" charset="0"/>
              <a:buNone/>
              <a:defRPr/>
            </a:pPr>
            <a:r>
              <a:rPr lang="lt-LT" sz="2400" b="1" i="1" dirty="0" smtClean="0"/>
              <a:t>V. </a:t>
            </a:r>
            <a:r>
              <a:rPr lang="ru-RU" sz="2400" b="1" i="1" dirty="0" smtClean="0"/>
              <a:t>Вывоз </a:t>
            </a:r>
            <a:r>
              <a:rPr lang="ru-RU" sz="2400" b="1" i="1" dirty="0"/>
              <a:t>городских отходов</a:t>
            </a:r>
            <a:endParaRPr lang="en-GB" sz="2400" b="1" i="1" dirty="0"/>
          </a:p>
          <a:p>
            <a:pPr>
              <a:defRPr/>
            </a:pPr>
            <a:r>
              <a:rPr lang="ru-RU" sz="2400" i="1" dirty="0"/>
              <a:t>Рассматриваются вопросы производства и вывоза жидких и твёрдых отходов, их переработки и повторного использования, организации городских свалок</a:t>
            </a:r>
            <a:endParaRPr lang="en-GB" sz="2400" i="1" dirty="0"/>
          </a:p>
          <a:p>
            <a:pPr marL="0" indent="0">
              <a:buFont typeface="Arial" charset="0"/>
              <a:buNone/>
              <a:defRPr/>
            </a:pPr>
            <a:r>
              <a:rPr lang="lt-LT" sz="2400" b="1" i="1" dirty="0" smtClean="0"/>
              <a:t>VI. </a:t>
            </a:r>
            <a:r>
              <a:rPr lang="ru-RU" sz="2400" b="1" i="1" dirty="0" smtClean="0"/>
              <a:t>Телекоммуникация </a:t>
            </a:r>
            <a:r>
              <a:rPr lang="ru-RU" sz="2400" b="1" i="1" dirty="0"/>
              <a:t>и другие услуги</a:t>
            </a:r>
            <a:endParaRPr lang="en-GB" sz="24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502400"/>
            <a:ext cx="3810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2AC2EFE0-B726-4D65-BB04-C6A3F8BEB0EB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17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3971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7.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Инфраструктура и базовые услуги</a:t>
            </a:r>
            <a:r>
              <a:rPr lang="lt-LT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(</a:t>
            </a:r>
            <a:r>
              <a:rPr lang="ru-RU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продолжено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) </a:t>
            </a:r>
          </a:p>
        </p:txBody>
      </p:sp>
      <p:pic>
        <p:nvPicPr>
          <p:cNvPr id="83972" name="Picture 4"/>
          <p:cNvPicPr>
            <a:picLocks noChangeAspect="1"/>
          </p:cNvPicPr>
          <p:nvPr/>
        </p:nvPicPr>
        <p:blipFill>
          <a:blip r:embed="rId3"/>
          <a:srcRect l="48535" t="23219" r="2930" b="3448"/>
          <a:stretch>
            <a:fillRect/>
          </a:stretch>
        </p:blipFill>
        <p:spPr bwMode="auto">
          <a:xfrm>
            <a:off x="6008688" y="762000"/>
            <a:ext cx="30480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191000" y="685800"/>
            <a:ext cx="4953000" cy="61722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sz="2400" b="1" i="1" dirty="0" smtClean="0"/>
              <a:t>I. </a:t>
            </a:r>
            <a:r>
              <a:rPr lang="ru-RU" sz="2400" b="1" i="1" dirty="0"/>
              <a:t>Муниципальное финансирование </a:t>
            </a:r>
            <a:endParaRPr lang="en-GB" sz="2400" b="1" i="1" dirty="0"/>
          </a:p>
          <a:p>
            <a:pPr>
              <a:defRPr/>
            </a:pPr>
            <a:r>
              <a:rPr lang="ru-RU" sz="2400" i="1" dirty="0"/>
              <a:t>Существующие и потенциальные источники финансирования, механизмы и возможности придания финансовой устойчивости городскому управлению.  Бюджетный процесс управления доходами и расходами.</a:t>
            </a:r>
            <a:endParaRPr lang="en-GB" sz="2400" i="1" dirty="0"/>
          </a:p>
          <a:p>
            <a:pPr marL="0" indent="0">
              <a:buFont typeface="Arial" charset="0"/>
              <a:buNone/>
              <a:defRPr/>
            </a:pPr>
            <a:r>
              <a:rPr lang="lt-LT" sz="2400" b="1" i="1" dirty="0" smtClean="0"/>
              <a:t>II. </a:t>
            </a:r>
            <a:r>
              <a:rPr lang="ru-RU" sz="2400" b="1" i="1" dirty="0" smtClean="0"/>
              <a:t>Развитие </a:t>
            </a:r>
            <a:r>
              <a:rPr lang="ru-RU" sz="2400" b="1" i="1" dirty="0"/>
              <a:t>местной экономики – создание рабочих мест</a:t>
            </a:r>
            <a:endParaRPr lang="en-GB" sz="2400" b="1" i="1" dirty="0"/>
          </a:p>
          <a:p>
            <a:pPr>
              <a:defRPr/>
            </a:pPr>
            <a:r>
              <a:rPr lang="ru-RU" sz="2400" i="1" dirty="0"/>
              <a:t>Рассматриваются меры стимулирования роста возможностей трудоустройства, особенно для </a:t>
            </a:r>
            <a:r>
              <a:rPr lang="ru-RU" sz="2400" i="1" dirty="0" smtClean="0"/>
              <a:t>молодёжи</a:t>
            </a:r>
            <a:endParaRPr lang="en-GB" sz="2400" i="1" dirty="0"/>
          </a:p>
        </p:txBody>
      </p:sp>
      <p:pic>
        <p:nvPicPr>
          <p:cNvPr id="8601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185" t="16539" r="39909" b="9381"/>
          <a:stretch>
            <a:fillRect/>
          </a:stretch>
        </p:blipFill>
        <p:spPr>
          <a:xfrm>
            <a:off x="19050" y="685800"/>
            <a:ext cx="4095750" cy="615473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fld id="{8FCAA11A-FFA9-4B42-9282-6921C7EA6EEF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18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6020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8.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Городская экономика и муниципал</a:t>
            </a:r>
            <a:r>
              <a:rPr lang="lt-LT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финансирование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1143000"/>
            <a:ext cx="9172575" cy="58674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sz="2300" b="1" i="1" dirty="0" err="1" smtClean="0"/>
              <a:t>Системы</a:t>
            </a:r>
            <a:r>
              <a:rPr lang="en-GB" sz="2300" b="1" i="1" dirty="0" smtClean="0"/>
              <a:t> </a:t>
            </a:r>
            <a:r>
              <a:rPr lang="en-GB" sz="2300" b="1" i="1" dirty="0" err="1"/>
              <a:t>взаимовыгодного</a:t>
            </a:r>
            <a:r>
              <a:rPr lang="en-GB" sz="2300" b="1" i="1" dirty="0"/>
              <a:t> </a:t>
            </a:r>
            <a:r>
              <a:rPr lang="en-GB" sz="2300" b="1" i="1" dirty="0" err="1"/>
              <a:t>землепользования</a:t>
            </a:r>
            <a:endParaRPr lang="en-GB" sz="2300" b="1" i="1" dirty="0"/>
          </a:p>
          <a:p>
            <a:pPr>
              <a:defRPr/>
            </a:pPr>
            <a:r>
              <a:rPr lang="ru-RU" sz="2300" i="1" dirty="0"/>
              <a:t>перечитывает учреждения / органы, которые могут эффективно и результативно собирать, распределять, управлять и взять под учет городское финансирование</a:t>
            </a:r>
            <a:r>
              <a:rPr lang="ru-RU" sz="2300" i="1"/>
              <a:t>. </a:t>
            </a:r>
            <a:endParaRPr lang="ru-RU" sz="2300" i="1" smtClean="0"/>
          </a:p>
          <a:p>
            <a:pPr>
              <a:defRPr/>
            </a:pPr>
            <a:r>
              <a:rPr lang="ru-RU" sz="2300" i="1" smtClean="0"/>
              <a:t>Оценивает </a:t>
            </a:r>
            <a:r>
              <a:rPr lang="ru-RU" sz="2300" i="1" dirty="0"/>
              <a:t>распределение </a:t>
            </a:r>
            <a:r>
              <a:rPr lang="ru-RU" sz="2300" i="1" dirty="0" err="1"/>
              <a:t>возростающейшенности</a:t>
            </a:r>
            <a:r>
              <a:rPr lang="ru-RU" sz="2300" i="1" dirty="0"/>
              <a:t> земель в качестве средства мобилизации ресурсов для развития городов.</a:t>
            </a:r>
            <a:endParaRPr sz="2300" i="1" dirty="0" smtClean="0"/>
          </a:p>
          <a:p>
            <a:pPr marL="0" indent="0">
              <a:buFont typeface="Arial" charset="0"/>
              <a:buNone/>
              <a:defRPr/>
            </a:pPr>
            <a:endParaRPr sz="2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84938"/>
            <a:ext cx="5334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0D4C5621-AEC0-4B8D-A3D2-54B25C1BED34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19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8067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2B9FF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8.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Городская экономика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(</a:t>
            </a:r>
            <a:r>
              <a:rPr lang="ru-RU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продолжено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)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 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88068" name="Picture 4"/>
          <p:cNvPicPr>
            <a:picLocks noChangeAspect="1"/>
          </p:cNvPicPr>
          <p:nvPr/>
        </p:nvPicPr>
        <p:blipFill>
          <a:blip r:embed="rId3"/>
          <a:srcRect l="1207" t="63744"/>
          <a:stretch>
            <a:fillRect/>
          </a:stretch>
        </p:blipFill>
        <p:spPr bwMode="auto">
          <a:xfrm>
            <a:off x="0" y="4929188"/>
            <a:ext cx="9144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Forma libre"/>
          <p:cNvSpPr>
            <a:spLocks/>
          </p:cNvSpPr>
          <p:nvPr/>
        </p:nvSpPr>
        <p:spPr bwMode="auto">
          <a:xfrm>
            <a:off x="1588" y="0"/>
            <a:ext cx="9355137" cy="6858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endParaRPr lang="ru-RU">
              <a:cs typeface="ＭＳ Ｐゴシック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381000" y="3962400"/>
            <a:ext cx="8763000" cy="147002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="ctr"/>
          <a:lstStyle/>
          <a:p>
            <a:pPr>
              <a:defRPr/>
            </a:pPr>
            <a:r>
              <a:rPr lang="en-US" sz="28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8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8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8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0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0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20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20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40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000" b="1">
                <a:solidFill>
                  <a:srgbClr val="FFFFFF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</a:br>
            <a:endParaRPr lang="en-US" sz="4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1" name="7 Forma libre"/>
          <p:cNvSpPr>
            <a:spLocks/>
          </p:cNvSpPr>
          <p:nvPr/>
        </p:nvSpPr>
        <p:spPr bwMode="auto">
          <a:xfrm>
            <a:off x="52388" y="3559175"/>
            <a:ext cx="6019800" cy="460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endParaRPr lang="ru-RU">
              <a:cs typeface="ＭＳ Ｐゴシック"/>
            </a:endParaRPr>
          </a:p>
        </p:txBody>
      </p:sp>
      <p:sp>
        <p:nvSpPr>
          <p:cNvPr id="58372" name="8 Forma libre"/>
          <p:cNvSpPr>
            <a:spLocks/>
          </p:cNvSpPr>
          <p:nvPr/>
        </p:nvSpPr>
        <p:spPr bwMode="auto">
          <a:xfrm>
            <a:off x="52388" y="4572000"/>
            <a:ext cx="6019800" cy="460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endParaRPr lang="ru-RU">
              <a:cs typeface="ＭＳ Ｐゴシック"/>
            </a:endParaRPr>
          </a:p>
        </p:txBody>
      </p:sp>
      <p:pic>
        <p:nvPicPr>
          <p:cNvPr id="58373" name="Picture 16" descr="white logo on 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6172200"/>
            <a:ext cx="2667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Content Placeholder 3"/>
          <p:cNvPicPr>
            <a:picLocks noChangeAspect="1"/>
          </p:cNvPicPr>
          <p:nvPr/>
        </p:nvPicPr>
        <p:blipFill>
          <a:blip r:embed="rId4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</a:blip>
          <a:srcRect l="42703" t="2277" r="8562" b="2647"/>
          <a:stretch>
            <a:fillRect/>
          </a:stretch>
        </p:blipFill>
        <p:spPr bwMode="auto">
          <a:xfrm>
            <a:off x="6526213" y="0"/>
            <a:ext cx="286702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02E73B-D4FC-4984-9B49-32B72AD3A4D2}" type="slidenum">
              <a:rPr lang="en-US">
                <a:solidFill>
                  <a:srgbClr val="898989"/>
                </a:solidFill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898989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8376" name="4 Forma libre"/>
          <p:cNvSpPr>
            <a:spLocks noChangeArrowheads="1"/>
          </p:cNvSpPr>
          <p:nvPr/>
        </p:nvSpPr>
        <p:spPr bwMode="auto">
          <a:xfrm>
            <a:off x="52388" y="1714500"/>
            <a:ext cx="7034212" cy="2803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4" tIns="46798" rIns="90004" bIns="46798" anchorCtr="1">
            <a:spAutoFit/>
          </a:bodyPr>
          <a:lstStyle/>
          <a:p>
            <a:r>
              <a:rPr lang="ru-RU" sz="3200" b="1" i="1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Политика градостроительства</a:t>
            </a:r>
            <a:r>
              <a:rPr lang="pt-PT" sz="3200" b="1" i="1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: </a:t>
            </a:r>
          </a:p>
          <a:p>
            <a:r>
              <a:rPr lang="ru-RU" sz="3200" b="1" i="1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Рамки для быстрой диагностики</a:t>
            </a:r>
            <a:r>
              <a:rPr lang="en-US" sz="3200" b="1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		</a:t>
            </a:r>
            <a:endParaRPr lang="ru-RU" sz="3200" b="1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ru-RU" sz="3200" b="1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en-GB" sz="240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ru-RU" sz="240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lt-LT" sz="240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GB" sz="240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… </a:t>
            </a:r>
            <a:r>
              <a:rPr lang="lt-LT" sz="240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ru-RU" sz="240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240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… </a:t>
            </a:r>
            <a:r>
              <a:rPr lang="ru-RU" sz="240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2014 г.</a:t>
            </a:r>
            <a:r>
              <a:rPr lang="lt-LT" sz="2400">
                <a:solidFill>
                  <a:srgbClr val="FFFFFF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40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685800"/>
            <a:ext cx="6315075" cy="61722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sz="2200" b="1" i="1" dirty="0" smtClean="0"/>
              <a:t>I. </a:t>
            </a:r>
            <a:r>
              <a:rPr lang="ru-RU" sz="2200" b="1" i="1" dirty="0"/>
              <a:t>Динамика развития основных городов, в том числе столиц</a:t>
            </a:r>
            <a:endParaRPr lang="en-GB" sz="2200" b="1" i="1" dirty="0"/>
          </a:p>
          <a:p>
            <a:pPr>
              <a:defRPr/>
            </a:pPr>
            <a:r>
              <a:rPr lang="ru-RU" sz="2200" i="1" dirty="0"/>
              <a:t>Основные города в качестве магнитов, притягивающих экономический рост</a:t>
            </a:r>
            <a:endParaRPr lang="en-GB" sz="2200" i="1" dirty="0"/>
          </a:p>
          <a:p>
            <a:pPr>
              <a:defRPr/>
            </a:pPr>
            <a:r>
              <a:rPr lang="ru-RU" sz="2200" i="1" dirty="0"/>
              <a:t>Управление крупными городами может потребовать специальных направлений городской политики, в том числе и особых правовых актов</a:t>
            </a:r>
            <a:endParaRPr lang="en-GB" sz="2200" i="1" dirty="0"/>
          </a:p>
          <a:p>
            <a:pPr marL="0" indent="0">
              <a:buFont typeface="Arial" charset="0"/>
              <a:buNone/>
              <a:defRPr/>
            </a:pPr>
            <a:r>
              <a:rPr lang="en-GB" sz="2200" b="1" i="1" dirty="0" smtClean="0"/>
              <a:t>II. </a:t>
            </a:r>
            <a:r>
              <a:rPr lang="ru-RU" sz="2200" b="1" i="1" dirty="0" smtClean="0"/>
              <a:t>Варианты </a:t>
            </a:r>
            <a:r>
              <a:rPr lang="ru-RU" sz="2200" b="1" i="1" dirty="0"/>
              <a:t>политики в отношении средних городов</a:t>
            </a:r>
            <a:endParaRPr lang="en-GB" sz="2200" b="1" i="1" dirty="0"/>
          </a:p>
          <a:p>
            <a:pPr>
              <a:defRPr/>
            </a:pPr>
            <a:r>
              <a:rPr lang="ru-RU" sz="2200" i="1" dirty="0"/>
              <a:t>Потенциально могут расширяться и расти, при этом особое внимание надо уделить экономически жизнеспособным направлениям роста, чтобы не допустить возникновения негативных последствий, связанных с возникновением мегаполисов.</a:t>
            </a:r>
            <a:endParaRPr lang="en-GB" sz="2200" i="1" dirty="0"/>
          </a:p>
          <a:p>
            <a:pPr>
              <a:defRPr/>
            </a:pPr>
            <a:endParaRPr sz="2200" b="1" i="1" dirty="0" smtClean="0"/>
          </a:p>
          <a:p>
            <a:pPr marL="514350" indent="-514350">
              <a:buFont typeface="Arial" pitchFamily="34" charset="0"/>
              <a:buAutoNum type="romanUcPeriod"/>
              <a:defRPr/>
            </a:pPr>
            <a:endParaRPr sz="2200" b="1" i="1" dirty="0" smtClean="0"/>
          </a:p>
          <a:p>
            <a:pPr marL="0" indent="0">
              <a:buFont typeface="Arial" pitchFamily="34" charset="0"/>
              <a:buNone/>
              <a:defRPr/>
            </a:pPr>
            <a:endParaRPr sz="22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67750" y="6502400"/>
            <a:ext cx="457200" cy="36512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>
              <a:defRPr/>
            </a:pPr>
            <a:fld id="{9DFDED54-73A0-4F00-B7FD-7F8FBD7E2E62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20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0115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9.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Предложение по рассмотрению системы городов</a:t>
            </a:r>
            <a:endParaRPr lang="en-US" sz="2800" b="1">
              <a:solidFill>
                <a:schemeClr val="bg1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25" y="744538"/>
            <a:ext cx="2809875" cy="612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sz="2400" b="1" i="1" dirty="0" smtClean="0"/>
              <a:t>III. </a:t>
            </a:r>
            <a:r>
              <a:rPr lang="ru-RU" sz="2400" b="1" i="1" dirty="0" smtClean="0"/>
              <a:t>Варианты </a:t>
            </a:r>
            <a:r>
              <a:rPr lang="ru-RU" sz="2400" b="1" i="1" dirty="0"/>
              <a:t>политики для городов и посёлков, известных своими рынками</a:t>
            </a:r>
          </a:p>
          <a:p>
            <a:pPr>
              <a:defRPr/>
            </a:pPr>
            <a:r>
              <a:rPr lang="ru-RU" sz="2400" i="1" dirty="0"/>
              <a:t>Критически важные факторы возникновения городских форм в сельской местности</a:t>
            </a:r>
          </a:p>
          <a:p>
            <a:pPr>
              <a:defRPr/>
            </a:pPr>
            <a:r>
              <a:rPr lang="ru-RU" sz="2400" i="1" dirty="0"/>
              <a:t>Ясные подходы к развитию рыночных городов и посёлков, обеспечивающие предоставление населению необходимых городских услуг по разумной цене.</a:t>
            </a:r>
            <a:r>
              <a:rPr lang="ru-RU" sz="2400" b="1" i="1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4FC6E2BE-14E1-47E2-B14C-43686C0993DF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21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2163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9</a:t>
            </a:r>
            <a:r>
              <a:rPr lang="en-US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. 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Рассмотрени</a:t>
            </a:r>
            <a:r>
              <a:rPr lang="lt-LT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e</a:t>
            </a:r>
            <a:r>
              <a:rPr lang="ru-RU" sz="2800" b="1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 системы городов 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(</a:t>
            </a:r>
            <a:r>
              <a:rPr lang="ru-RU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продолжено</a:t>
            </a:r>
            <a:r>
              <a:rPr lang="en-US" sz="28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)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49813"/>
            <a:ext cx="91440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09" name="Group 1"/>
          <p:cNvGrpSpPr>
            <a:grpSpLocks/>
          </p:cNvGrpSpPr>
          <p:nvPr/>
        </p:nvGrpSpPr>
        <p:grpSpPr bwMode="auto">
          <a:xfrm>
            <a:off x="33338" y="581025"/>
            <a:ext cx="9123362" cy="6059488"/>
            <a:chOff x="33338" y="580830"/>
            <a:chExt cx="9123067" cy="6059683"/>
          </a:xfrm>
        </p:grpSpPr>
        <p:pic>
          <p:nvPicPr>
            <p:cNvPr id="94212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46509" y="3140330"/>
              <a:ext cx="699666" cy="85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13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338" y="580830"/>
              <a:ext cx="699666" cy="85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214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455" y="3213144"/>
              <a:ext cx="699666" cy="85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eft Brace 14"/>
            <p:cNvSpPr/>
            <p:nvPr/>
          </p:nvSpPr>
          <p:spPr bwMode="auto">
            <a:xfrm>
              <a:off x="2176394" y="1250777"/>
              <a:ext cx="373050" cy="4707089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5" name="TextBox 15"/>
            <p:cNvSpPr txBox="1">
              <a:spLocks noChangeArrowheads="1"/>
            </p:cNvSpPr>
            <p:nvPr/>
          </p:nvSpPr>
          <p:spPr bwMode="auto">
            <a:xfrm>
              <a:off x="2500233" y="1082496"/>
              <a:ext cx="6656172" cy="5078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Calibri" pitchFamily="34" charset="0"/>
                <a:buAutoNum type="romanUcPeriod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УРБАНИЗАЦИЯ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: ДВИЖУЩИЕ СИЛЫ, ТЕНДЕНЦИИ И ПРОГНОЗЫ</a:t>
              </a:r>
            </a:p>
            <a:p>
              <a:pPr eaLnBrk="1" hangingPunct="1">
                <a:buFont typeface="Calibri" pitchFamily="34" charset="0"/>
                <a:buAutoNum type="romanUcPeriod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ГОРОДСКОЕ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ЗАКОНОДАТЕЛЬСТВО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Регулирование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земельных отношений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Местные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власти, функции и обязанности</a:t>
              </a:r>
            </a:p>
            <a:p>
              <a:pPr eaLnBrk="1" hangingPunct="1">
                <a:buFont typeface="+mj-lt"/>
                <a:buAutoNum type="romanUcPeriod" startAt="3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ГОРОДСКОЕ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РЕГУЛИРОВАНИЕ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Защита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общественного пространства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Защита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прав на применение легко возводимых строительных конструкций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Составление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планов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Строительные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нормы</a:t>
              </a:r>
            </a:p>
            <a:p>
              <a:pPr eaLnBrk="1" hangingPunct="1">
                <a:buFont typeface="+mj-lt"/>
                <a:buAutoNum type="romanUcPeriod" startAt="4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ГРАДОСТРОИТЕЛЬНЫЕ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ПЛАНЫ: ИНСТРУМЕНТЫ ВНЕДРЕНИЯ 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ЖИЛИЩНАЯ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ПОЛИТИКА И РЕГУЛИРОВАНИЕ ЖИЛИЩНЫХ ВОПРОСОВ</a:t>
              </a:r>
            </a:p>
            <a:p>
              <a:pPr eaLnBrk="1" hangingPunct="1">
                <a:buFont typeface="Calibri" pitchFamily="34" charset="0"/>
                <a:buAutoNum type="romanUcPeriod" startAt="4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ИНФРАСТРУКТУРА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И БАЗОВЫЕ УСЛУГИ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</a:t>
              </a: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	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Водоснабжение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и санитария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</a:t>
              </a: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	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Энергоснабжение</a:t>
              </a:r>
              <a:endParaRPr lang="ru-RU" sz="1200" b="1" dirty="0">
                <a:solidFill>
                  <a:schemeClr val="bg1">
                    <a:lumMod val="65000"/>
                  </a:schemeClr>
                </a:solidFill>
                <a:cs typeface="+mn-cs"/>
              </a:endParaRP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Транспорт и мобильность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Сточные воды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Обращение с городскими отходами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Средства связи и другое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VII.	ГОРОДСКАЯ ЭКОНОМИКА И МУНИЦИПАЛЬНЫЕ ФИНАНСЫ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Муниципальное финансирование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Экономическое развитие на местном уровне – создание рабочих мест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Система взаимовыгодного землепользования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VIII.	ПРЕДЛОЖЕНИЕ ДЛЯ СИСТЕМЫ ГОРОДОВ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динамика основных городов, в том числе столиц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варианты стратегии развития средних городов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варианты стратегии развития 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малых городов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, деревень и поселений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IX.	ДРУГИЕ ВОПРОСЫ СТРАТЕГИЧЕСКОЙ 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ВАЖНОСТИ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cs typeface="+mn-cs"/>
              </a:endParaRPr>
            </a:p>
          </p:txBody>
        </p:sp>
        <p:sp>
          <p:nvSpPr>
            <p:cNvPr id="94217" name="TextBox 16"/>
            <p:cNvSpPr txBox="1">
              <a:spLocks noChangeArrowheads="1"/>
            </p:cNvSpPr>
            <p:nvPr/>
          </p:nvSpPr>
          <p:spPr bwMode="auto">
            <a:xfrm>
              <a:off x="893269" y="713836"/>
              <a:ext cx="1170691" cy="369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ЗАЧЕМ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sp>
          <p:nvSpPr>
            <p:cNvPr id="94218" name="TextBox 26"/>
            <p:cNvSpPr txBox="1">
              <a:spLocks noChangeArrowheads="1"/>
            </p:cNvSpPr>
            <p:nvPr/>
          </p:nvSpPr>
          <p:spPr bwMode="auto">
            <a:xfrm>
              <a:off x="965732" y="3419612"/>
              <a:ext cx="1170691" cy="3693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ЧТО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sp>
          <p:nvSpPr>
            <p:cNvPr id="94219" name="TextBox 27"/>
            <p:cNvSpPr txBox="1">
              <a:spLocks noChangeArrowheads="1"/>
            </p:cNvSpPr>
            <p:nvPr/>
          </p:nvSpPr>
          <p:spPr bwMode="auto">
            <a:xfrm>
              <a:off x="919374" y="6131412"/>
              <a:ext cx="1170691" cy="369377"/>
            </a:xfrm>
            <a:prstGeom prst="rect">
              <a:avLst/>
            </a:prstGeom>
            <a:solidFill>
              <a:srgbClr val="02B9FF"/>
            </a:solidFill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КАК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grpSp>
          <p:nvGrpSpPr>
            <p:cNvPr id="94220" name="Group 19"/>
            <p:cNvGrpSpPr>
              <a:grpSpLocks/>
            </p:cNvGrpSpPr>
            <p:nvPr/>
          </p:nvGrpSpPr>
          <p:grpSpPr bwMode="auto">
            <a:xfrm>
              <a:off x="111771" y="5990131"/>
              <a:ext cx="593449" cy="606431"/>
              <a:chOff x="462222" y="3911025"/>
              <a:chExt cx="604578" cy="60635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461561" y="3961307"/>
                <a:ext cx="554707" cy="555576"/>
              </a:xfrm>
              <a:prstGeom prst="ellipse">
                <a:avLst/>
              </a:prstGeom>
              <a:solidFill>
                <a:srgbClr val="00B0F0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226" name="TextBox 30"/>
              <p:cNvSpPr txBox="1">
                <a:spLocks noChangeArrowheads="1"/>
              </p:cNvSpPr>
              <p:nvPr/>
            </p:nvSpPr>
            <p:spPr bwMode="auto">
              <a:xfrm>
                <a:off x="511818" y="3911025"/>
                <a:ext cx="55498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pple Chancery"/>
                    <a:cs typeface="ＭＳ Ｐゴシック"/>
                  </a:rPr>
                  <a:t>3</a:t>
                </a:r>
              </a:p>
            </p:txBody>
          </p:sp>
        </p:grpSp>
        <p:sp>
          <p:nvSpPr>
            <p:cNvPr id="22" name="Left Brace 21"/>
            <p:cNvSpPr/>
            <p:nvPr/>
          </p:nvSpPr>
          <p:spPr bwMode="auto">
            <a:xfrm>
              <a:off x="2184330" y="580830"/>
              <a:ext cx="373051" cy="633433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Left Brace 34"/>
            <p:cNvSpPr/>
            <p:nvPr/>
          </p:nvSpPr>
          <p:spPr bwMode="auto">
            <a:xfrm>
              <a:off x="2176394" y="6007080"/>
              <a:ext cx="373050" cy="633433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12" name="Rectangle 1"/>
            <p:cNvSpPr>
              <a:spLocks noChangeArrowheads="1"/>
            </p:cNvSpPr>
            <p:nvPr/>
          </p:nvSpPr>
          <p:spPr bwMode="auto">
            <a:xfrm>
              <a:off x="2438322" y="760224"/>
              <a:ext cx="5097298" cy="276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ea typeface="ＭＳ Ｐゴシック" pitchFamily="34" charset="-128"/>
                  <a:cs typeface="+mn-cs"/>
                </a:rPr>
                <a:t>ОБОСНОВАНИЕ, ВИДЕНИЕ, ЦЕЛЬ, ЦЕННОСТИ И ПРИНЦИПЫ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4224" name="TextBox 2"/>
            <p:cNvSpPr txBox="1">
              <a:spLocks noChangeArrowheads="1"/>
            </p:cNvSpPr>
            <p:nvPr/>
          </p:nvSpPr>
          <p:spPr bwMode="auto">
            <a:xfrm>
              <a:off x="2400364" y="6223756"/>
              <a:ext cx="6676961" cy="33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b="1">
                  <a:cs typeface="ＭＳ Ｐゴシック"/>
                </a:rPr>
                <a:t>РЕКОМЕНДУЕМЫЕ МЕРЫ, ПОДХОДЫ И ДОРОЖНАЯ КАРТА</a:t>
              </a:r>
              <a:endParaRPr lang="en-US" sz="1600" b="1">
                <a:cs typeface="ＭＳ Ｐゴシック"/>
              </a:endParaRPr>
            </a:p>
          </p:txBody>
        </p:sp>
      </p:grpSp>
      <p:sp>
        <p:nvSpPr>
          <p:cNvPr id="94210" name="6 Forma libre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49FFF"/>
          </a:solidFill>
          <a:ln w="9525">
            <a:noFill/>
            <a:miter lim="800000"/>
            <a:headEnd/>
            <a:tailEnd/>
          </a:ln>
        </p:spPr>
        <p:txBody>
          <a:bodyPr lIns="0" tIns="46798" rIns="0" bIns="0" anchor="b"/>
          <a:lstStyle/>
          <a:p>
            <a:pPr algn="ctr"/>
            <a:r>
              <a:rPr lang="ru-RU" sz="280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Рамки для быстрой диагностики</a:t>
            </a:r>
            <a:endParaRPr lang="en-US" sz="280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20125" y="6573838"/>
            <a:ext cx="533400" cy="284162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55F44FC7-D247-42CB-920D-9758FB6DCFF8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22</a:t>
            </a:fld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/>
          <p:cNvPicPr>
            <a:picLocks noChangeAspect="1" noChangeArrowheads="1"/>
          </p:cNvPicPr>
          <p:nvPr/>
        </p:nvPicPr>
        <p:blipFill>
          <a:blip r:embed="rId3"/>
          <a:srcRect l="1302"/>
          <a:stretch>
            <a:fillRect/>
          </a:stretch>
        </p:blipFill>
        <p:spPr bwMode="auto">
          <a:xfrm>
            <a:off x="0" y="4343400"/>
            <a:ext cx="909955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GB" sz="2000" b="1" i="1" dirty="0"/>
              <a:t>I</a:t>
            </a:r>
            <a:r>
              <a:rPr lang="ru-RU" sz="2000" b="1" i="1" dirty="0" smtClean="0"/>
              <a:t>.  </a:t>
            </a:r>
            <a:r>
              <a:rPr lang="ru-RU" sz="2000" b="1" i="1" dirty="0"/>
              <a:t>Краткий анализ и рекомендуемые варианты</a:t>
            </a:r>
            <a:endParaRPr lang="en-GB" sz="2000" b="1" i="1" dirty="0"/>
          </a:p>
          <a:p>
            <a:pPr>
              <a:defRPr/>
            </a:pPr>
            <a:r>
              <a:rPr lang="ru-RU" sz="2000" b="1" i="1" dirty="0">
                <a:solidFill>
                  <a:srgbClr val="00B0F0"/>
                </a:solidFill>
              </a:rPr>
              <a:t>Варианты и сценарии </a:t>
            </a:r>
            <a:r>
              <a:rPr lang="ru-RU" sz="2000" i="1" dirty="0"/>
              <a:t>НГП, в том числе институциональные механизмы, стратегические реформы, сбор научных данных и доказательств, процесс формирования политики, возможности и риски</a:t>
            </a:r>
            <a:endParaRPr lang="en-GB" sz="2000" i="1" dirty="0"/>
          </a:p>
          <a:p>
            <a:pPr>
              <a:defRPr/>
            </a:pPr>
            <a:r>
              <a:rPr lang="ru-RU" sz="2000" i="1" dirty="0"/>
              <a:t>Определение </a:t>
            </a:r>
            <a:r>
              <a:rPr lang="ru-RU" sz="2000" b="1" i="1" dirty="0">
                <a:solidFill>
                  <a:srgbClr val="00B0F0"/>
                </a:solidFill>
              </a:rPr>
              <a:t>степени приоритетности </a:t>
            </a:r>
            <a:r>
              <a:rPr lang="ru-RU" sz="2000" i="1" dirty="0"/>
              <a:t>некоторых направлений принятия стратегически важных мер на национальном, региональном или местном уровне в поддержку подготовки и реализации НГП.</a:t>
            </a:r>
            <a:endParaRPr lang="en-GB" sz="2000" i="1" dirty="0"/>
          </a:p>
          <a:p>
            <a:pPr marL="0" indent="0">
              <a:buFont typeface="Arial" charset="0"/>
              <a:buNone/>
              <a:defRPr/>
            </a:pPr>
            <a:r>
              <a:rPr lang="en-GB" sz="2000" b="1" i="1" dirty="0" smtClean="0"/>
              <a:t>II</a:t>
            </a:r>
            <a:r>
              <a:rPr lang="ru-RU" sz="2000" b="1" i="1" dirty="0" smtClean="0"/>
              <a:t>.  </a:t>
            </a:r>
            <a:r>
              <a:rPr lang="ru-RU" sz="2000" b="1" i="1" dirty="0"/>
              <a:t>Стратегия эффективной реализации: </a:t>
            </a:r>
            <a:r>
              <a:rPr lang="ru-RU" sz="2000" b="1" i="1" dirty="0">
                <a:solidFill>
                  <a:srgbClr val="00B0F0"/>
                </a:solidFill>
              </a:rPr>
              <a:t>городские </a:t>
            </a:r>
            <a:r>
              <a:rPr lang="ru-RU" sz="2000" b="1" i="1" dirty="0" smtClean="0">
                <a:solidFill>
                  <a:srgbClr val="00B0F0"/>
                </a:solidFill>
              </a:rPr>
              <a:t>институции</a:t>
            </a:r>
            <a:endParaRPr lang="en-GB" sz="2000" b="1" i="1" dirty="0">
              <a:solidFill>
                <a:srgbClr val="00B0F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2000" b="1" i="1" dirty="0" smtClean="0"/>
              <a:t>III</a:t>
            </a:r>
            <a:r>
              <a:rPr lang="ru-RU" sz="2000" b="1" i="1" dirty="0" smtClean="0"/>
              <a:t>.  </a:t>
            </a:r>
            <a:r>
              <a:rPr lang="ru-RU" sz="2000" b="1" i="1" dirty="0"/>
              <a:t>Дорожная карта по подготовке и реализации НГП</a:t>
            </a:r>
            <a:endParaRPr lang="en-GB" sz="2000" b="1" i="1" dirty="0"/>
          </a:p>
          <a:p>
            <a:pPr>
              <a:defRPr/>
            </a:pPr>
            <a:r>
              <a:rPr lang="ru-RU" sz="2000" b="1" i="1" dirty="0">
                <a:solidFill>
                  <a:srgbClr val="00B0F0"/>
                </a:solidFill>
              </a:rPr>
              <a:t>Подробный план</a:t>
            </a:r>
            <a:r>
              <a:rPr lang="ru-RU" sz="2000" i="1" dirty="0"/>
              <a:t>: меры, результаты и основные вехи, требуемые ресурсы</a:t>
            </a:r>
            <a:endParaRPr sz="2000" i="1" dirty="0">
              <a:solidFill>
                <a:srgbClr val="02B9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56625" y="6581775"/>
            <a:ext cx="5334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5933CEE8-C2EA-4F98-A7D6-A6E8F8938874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23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5236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ru-RU" sz="24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РЕКОМЕНДУЕМЫЕ МЕРЫ, ПОДХОДЫ И ДОРОЖНАЯ КАРТА</a:t>
            </a:r>
          </a:p>
          <a:p>
            <a:pPr marL="0" lvl="1" algn="ctr" defTabSz="457200"/>
            <a:r>
              <a:rPr lang="en-US" sz="24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(Ka</a:t>
            </a:r>
            <a:r>
              <a:rPr lang="ru-RU" sz="24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к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 </a:t>
            </a:r>
            <a:r>
              <a:rPr lang="ru-RU" sz="24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и Что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  <a:cs typeface="ＭＳ Ｐゴシック"/>
              </a:rPr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F8CC9-FB2C-4448-B40D-BF0C4A3F25E4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97282" name="6 Forma libre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49FFF"/>
          </a:solidFill>
          <a:ln w="9525">
            <a:noFill/>
            <a:miter lim="800000"/>
            <a:headEnd/>
            <a:tailEnd/>
          </a:ln>
        </p:spPr>
        <p:txBody>
          <a:bodyPr lIns="0" tIns="46798" rIns="0" bIns="0" anchor="b"/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Роль ООН-Хабитат</a:t>
            </a:r>
            <a:endParaRPr lang="en-US" sz="2800" b="1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76200" y="1143000"/>
            <a:ext cx="89916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2400" b="1" dirty="0"/>
              <a:t>Чем вам может </a:t>
            </a:r>
            <a:r>
              <a:rPr lang="ru-RU" sz="2400" b="1" dirty="0" smtClean="0"/>
              <a:t>содействовать ООН-</a:t>
            </a:r>
            <a:r>
              <a:rPr lang="ru-RU" sz="2400" b="1" dirty="0" err="1" smtClean="0"/>
              <a:t>Хабитат</a:t>
            </a:r>
            <a:r>
              <a:rPr lang="ru-RU" sz="2400" b="1" dirty="0"/>
              <a:t>?</a:t>
            </a:r>
            <a:endParaRPr lang="en-GB" sz="2400" b="1" dirty="0"/>
          </a:p>
          <a:p>
            <a:pPr marL="0" indent="0">
              <a:buFont typeface="Arial" charset="0"/>
              <a:buNone/>
              <a:defRPr/>
            </a:pPr>
            <a:r>
              <a:rPr lang="ru-RU" sz="2400" dirty="0"/>
              <a:t> </a:t>
            </a:r>
            <a:endParaRPr lang="en-GB" sz="2400" dirty="0"/>
          </a:p>
          <a:p>
            <a:pPr>
              <a:defRPr/>
            </a:pPr>
            <a:r>
              <a:rPr lang="ru-RU" sz="2400" i="1" dirty="0" smtClean="0"/>
              <a:t>Сотрудничать в срочной диагностике</a:t>
            </a:r>
            <a:endParaRPr lang="en-GB" sz="2400" i="1" dirty="0"/>
          </a:p>
          <a:p>
            <a:pPr>
              <a:defRPr/>
            </a:pPr>
            <a:r>
              <a:rPr lang="ru-RU" sz="2400" i="1" dirty="0"/>
              <a:t>Сотрудничать на протяжении всего процесса НГП: на этапах формирования, реализации, мониторинга и оценки</a:t>
            </a:r>
            <a:endParaRPr lang="en-GB" sz="2400" i="1" dirty="0"/>
          </a:p>
          <a:p>
            <a:pPr>
              <a:defRPr/>
            </a:pPr>
            <a:r>
              <a:rPr lang="ru-RU" sz="2400" i="1" dirty="0"/>
              <a:t>Разработать и осуществить надзор за тем, чтобы в процессе приняли участие все заинтересованные лица и организации</a:t>
            </a:r>
            <a:endParaRPr lang="en-GB" sz="2400" i="1" dirty="0"/>
          </a:p>
          <a:p>
            <a:pPr>
              <a:defRPr/>
            </a:pPr>
            <a:r>
              <a:rPr lang="ru-RU" sz="2400" i="1" dirty="0"/>
              <a:t>Сотрудничать в разработке основных рамок для создания интегрированного пространства</a:t>
            </a:r>
            <a:endParaRPr lang="en-GB" sz="2400" i="1" dirty="0"/>
          </a:p>
          <a:p>
            <a:pPr>
              <a:defRPr/>
            </a:pPr>
            <a:r>
              <a:rPr lang="ru-RU" sz="2400" i="1" dirty="0"/>
              <a:t>Обеспечить интеграцию на уровне город - регион при планировании</a:t>
            </a:r>
            <a:endParaRPr lang="en-GB" sz="2400" i="1" dirty="0"/>
          </a:p>
          <a:p>
            <a:pPr marL="0" indent="0">
              <a:buFont typeface="Arial" charset="0"/>
              <a:buNone/>
              <a:defRPr/>
            </a:pPr>
            <a:endParaRPr lang="en-US" sz="2400" i="1" dirty="0" smtClean="0"/>
          </a:p>
          <a:p>
            <a:pPr>
              <a:defRPr/>
            </a:pP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Group 3"/>
          <p:cNvGrpSpPr>
            <a:grpSpLocks/>
          </p:cNvGrpSpPr>
          <p:nvPr/>
        </p:nvGrpSpPr>
        <p:grpSpPr bwMode="auto">
          <a:xfrm>
            <a:off x="0" y="4114800"/>
            <a:ext cx="9194800" cy="2743200"/>
            <a:chOff x="-1" y="4114800"/>
            <a:chExt cx="9195087" cy="2743201"/>
          </a:xfrm>
        </p:grpSpPr>
        <p:pic>
          <p:nvPicPr>
            <p:cNvPr id="98309" name="Picture 2" descr="Photo: City of Prizren"/>
            <p:cNvPicPr>
              <a:picLocks noChangeAspect="1" noChangeArrowheads="1"/>
            </p:cNvPicPr>
            <p:nvPr/>
          </p:nvPicPr>
          <p:blipFill>
            <a:blip r:embed="rId3"/>
            <a:srcRect b="60222"/>
            <a:stretch>
              <a:fillRect/>
            </a:stretch>
          </p:blipFill>
          <p:spPr bwMode="auto">
            <a:xfrm>
              <a:off x="-1" y="4114800"/>
              <a:ext cx="9195087" cy="2743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Flowchart: Document 1"/>
            <p:cNvSpPr/>
            <p:nvPr/>
          </p:nvSpPr>
          <p:spPr>
            <a:xfrm>
              <a:off x="-1" y="4114800"/>
              <a:ext cx="9144285" cy="1219200"/>
            </a:xfrm>
            <a:prstGeom prst="flowChartDocumen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u="sng">
                <a:solidFill>
                  <a:prstClr val="white"/>
                </a:solidFill>
              </a:endParaRPr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>
              <a:buFont typeface="Calibri" pitchFamily="34" charset="0"/>
              <a:buChar char="⁻"/>
            </a:pPr>
            <a:r>
              <a:rPr lang="ru-RU" sz="2400" b="1" smtClean="0"/>
              <a:t>Начало: </a:t>
            </a:r>
            <a:r>
              <a:rPr lang="ru-RU" sz="2400" smtClean="0"/>
              <a:t>разработка и учебный семинар</a:t>
            </a:r>
            <a:r>
              <a:rPr lang="ru-RU" sz="2400" b="1" smtClean="0"/>
              <a:t>; </a:t>
            </a:r>
          </a:p>
          <a:p>
            <a:pPr>
              <a:buFont typeface="Calibri" pitchFamily="34" charset="0"/>
              <a:buChar char="⁻"/>
            </a:pPr>
            <a:r>
              <a:rPr lang="ru-RU" sz="2400" b="1" smtClean="0"/>
              <a:t>Этап I: </a:t>
            </a:r>
            <a:r>
              <a:rPr lang="ru-RU" sz="2400" smtClean="0"/>
              <a:t>оценка предпосылок в каждой стране, в том числе определения пробелов в потенциале</a:t>
            </a:r>
            <a:r>
              <a:rPr lang="ru-RU" sz="2400" b="1" smtClean="0"/>
              <a:t>; </a:t>
            </a:r>
          </a:p>
          <a:p>
            <a:pPr>
              <a:buFont typeface="Calibri" pitchFamily="34" charset="0"/>
              <a:buChar char="⁻"/>
            </a:pPr>
            <a:r>
              <a:rPr lang="ru-RU" sz="2400" b="1" smtClean="0"/>
              <a:t>Этап II: </a:t>
            </a:r>
            <a:r>
              <a:rPr lang="ru-RU" sz="2400" smtClean="0"/>
              <a:t>создание индивидуальной программы в каждой стране для заполнения выявленных пробелов</a:t>
            </a:r>
            <a:r>
              <a:rPr lang="ru-RU" sz="2400" b="1" smtClean="0"/>
              <a:t>; </a:t>
            </a:r>
          </a:p>
          <a:p>
            <a:pPr>
              <a:buFont typeface="Calibri" pitchFamily="34" charset="0"/>
              <a:buChar char="⁻"/>
            </a:pPr>
            <a:r>
              <a:rPr lang="ru-RU" sz="2400" b="1" smtClean="0"/>
              <a:t>Этап III: </a:t>
            </a:r>
            <a:r>
              <a:rPr lang="ru-RU" sz="2400" smtClean="0"/>
              <a:t>только когда пробелы заполнены, начинается разработки и осуществления политики, на деле тестирования и пилотирования знаний, навыков, инструментов, разработанных в рамках программы.</a:t>
            </a:r>
            <a:endParaRPr lang="ru-RU" sz="2400" i="1" smtClean="0">
              <a:solidFill>
                <a:srgbClr val="02B9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56625" y="6581775"/>
            <a:ext cx="533400" cy="365125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F37D9776-83A5-4EDD-B48E-6C7DCB1252CE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25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8308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ru-RU" sz="2400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Развитие потенциала </a:t>
            </a:r>
            <a:r>
              <a:rPr lang="en-US" sz="2400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(</a:t>
            </a:r>
            <a:r>
              <a:rPr lang="ru-RU" sz="2400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«КТО?»</a:t>
            </a:r>
            <a:r>
              <a:rPr lang="en-US" sz="2400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5413"/>
            <a:ext cx="7886700" cy="4506912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Понимание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функий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системы управления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2"/>
                </a:solidFill>
              </a:rPr>
              <a:t>Установление первопричин </a:t>
            </a:r>
            <a:r>
              <a:rPr lang="ru-RU" dirty="0" smtClean="0">
                <a:solidFill>
                  <a:schemeClr val="accent2"/>
                </a:solidFill>
              </a:rPr>
              <a:t>проблем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accent6"/>
                </a:solidFill>
              </a:rPr>
              <a:t>Разработка стратегической </a:t>
            </a:r>
            <a:r>
              <a:rPr lang="ru-RU" dirty="0" smtClean="0">
                <a:solidFill>
                  <a:schemeClr val="accent6"/>
                </a:solidFill>
              </a:rPr>
              <a:t>политики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Pentagon 5"/>
          <p:cNvSpPr>
            <a:spLocks noChangeAspect="1"/>
          </p:cNvSpPr>
          <p:nvPr/>
        </p:nvSpPr>
        <p:spPr>
          <a:xfrm>
            <a:off x="635000" y="1731963"/>
            <a:ext cx="1520825" cy="10795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Система управления: кто чем занимается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7" name="Chevron 6"/>
          <p:cNvSpPr>
            <a:spLocks noChangeAspect="1"/>
          </p:cNvSpPr>
          <p:nvPr/>
        </p:nvSpPr>
        <p:spPr>
          <a:xfrm>
            <a:off x="1746250" y="1731963"/>
            <a:ext cx="2074863" cy="1079500"/>
          </a:xfrm>
          <a:prstGeom prst="chevron">
            <a:avLst>
              <a:gd name="adj" fmla="val 50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Каковы уставные функции учреждений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8" name="Chevron 7"/>
          <p:cNvSpPr>
            <a:spLocks noChangeAspect="1"/>
          </p:cNvSpPr>
          <p:nvPr/>
        </p:nvSpPr>
        <p:spPr>
          <a:xfrm>
            <a:off x="3409950" y="1731963"/>
            <a:ext cx="2074863" cy="1079500"/>
          </a:xfrm>
          <a:prstGeom prst="chevron">
            <a:avLst>
              <a:gd name="adj" fmla="val 5044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Как учреждения фактически работают вместе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9" name="Chevron 8"/>
          <p:cNvSpPr>
            <a:spLocks noChangeAspect="1"/>
          </p:cNvSpPr>
          <p:nvPr/>
        </p:nvSpPr>
        <p:spPr>
          <a:xfrm>
            <a:off x="6738938" y="1731963"/>
            <a:ext cx="1517650" cy="1079500"/>
          </a:xfrm>
          <a:custGeom>
            <a:avLst/>
            <a:gdLst>
              <a:gd name="connsiteX0" fmla="*/ 0 w 3384885"/>
              <a:gd name="connsiteY0" fmla="*/ 0 h 1796716"/>
              <a:gd name="connsiteX1" fmla="*/ 2478514 w 3384885"/>
              <a:gd name="connsiteY1" fmla="*/ 0 h 1796716"/>
              <a:gd name="connsiteX2" fmla="*/ 3384885 w 3384885"/>
              <a:gd name="connsiteY2" fmla="*/ 898358 h 1796716"/>
              <a:gd name="connsiteX3" fmla="*/ 2478514 w 3384885"/>
              <a:gd name="connsiteY3" fmla="*/ 1796716 h 1796716"/>
              <a:gd name="connsiteX4" fmla="*/ 0 w 3384885"/>
              <a:gd name="connsiteY4" fmla="*/ 1796716 h 1796716"/>
              <a:gd name="connsiteX5" fmla="*/ 906371 w 3384885"/>
              <a:gd name="connsiteY5" fmla="*/ 898358 h 1796716"/>
              <a:gd name="connsiteX6" fmla="*/ 0 w 3384885"/>
              <a:gd name="connsiteY6" fmla="*/ 0 h 1796716"/>
              <a:gd name="connsiteX0" fmla="*/ 0 w 2486527"/>
              <a:gd name="connsiteY0" fmla="*/ 0 h 1796716"/>
              <a:gd name="connsiteX1" fmla="*/ 2478514 w 2486527"/>
              <a:gd name="connsiteY1" fmla="*/ 0 h 1796716"/>
              <a:gd name="connsiteX2" fmla="*/ 2486527 w 2486527"/>
              <a:gd name="connsiteY2" fmla="*/ 1034716 h 1796716"/>
              <a:gd name="connsiteX3" fmla="*/ 2478514 w 2486527"/>
              <a:gd name="connsiteY3" fmla="*/ 1796716 h 1796716"/>
              <a:gd name="connsiteX4" fmla="*/ 0 w 2486527"/>
              <a:gd name="connsiteY4" fmla="*/ 1796716 h 1796716"/>
              <a:gd name="connsiteX5" fmla="*/ 906371 w 2486527"/>
              <a:gd name="connsiteY5" fmla="*/ 898358 h 1796716"/>
              <a:gd name="connsiteX6" fmla="*/ 0 w 2486527"/>
              <a:gd name="connsiteY6" fmla="*/ 0 h 179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6527" h="1796716">
                <a:moveTo>
                  <a:pt x="0" y="0"/>
                </a:moveTo>
                <a:lnTo>
                  <a:pt x="2478514" y="0"/>
                </a:lnTo>
                <a:lnTo>
                  <a:pt x="2486527" y="1034716"/>
                </a:lnTo>
                <a:lnTo>
                  <a:pt x="2478514" y="1796716"/>
                </a:lnTo>
                <a:lnTo>
                  <a:pt x="0" y="1796716"/>
                </a:lnTo>
                <a:lnTo>
                  <a:pt x="906371" y="8983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Помогают-ли принимаемые меры решить проблемы? 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1" name="Chevron 10"/>
          <p:cNvSpPr>
            <a:spLocks noChangeAspect="1"/>
          </p:cNvSpPr>
          <p:nvPr/>
        </p:nvSpPr>
        <p:spPr>
          <a:xfrm>
            <a:off x="5075238" y="1731963"/>
            <a:ext cx="2073275" cy="1079500"/>
          </a:xfrm>
          <a:prstGeom prst="chevron">
            <a:avLst>
              <a:gd name="adj" fmla="val 5044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Возникают ли проблемы из за пробелов  </a:t>
            </a:r>
            <a:r>
              <a:rPr lang="ru-RU" sz="1425" dirty="0">
                <a:solidFill>
                  <a:prstClr val="white"/>
                </a:solidFill>
              </a:rPr>
              <a:t>и </a:t>
            </a:r>
            <a:r>
              <a:rPr lang="ru-RU" sz="1425" dirty="0">
                <a:solidFill>
                  <a:prstClr val="white"/>
                </a:solidFill>
              </a:rPr>
              <a:t>дубляжа?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2" name="Pentagon 11"/>
          <p:cNvSpPr>
            <a:spLocks noChangeAspect="1"/>
          </p:cNvSpPr>
          <p:nvPr/>
        </p:nvSpPr>
        <p:spPr>
          <a:xfrm>
            <a:off x="635000" y="3241675"/>
            <a:ext cx="1520825" cy="1077913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Что негативно влияет на качество жизни в городах?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>
            <a:spLocks noChangeAspect="1"/>
          </p:cNvSpPr>
          <p:nvPr/>
        </p:nvSpPr>
        <p:spPr>
          <a:xfrm>
            <a:off x="1746250" y="3241675"/>
            <a:ext cx="2074863" cy="1077913"/>
          </a:xfrm>
          <a:prstGeom prst="chevron">
            <a:avLst>
              <a:gd name="adj" fmla="val 5044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Почему возникают эти </a:t>
            </a:r>
            <a:r>
              <a:rPr lang="ru-RU" sz="1425" dirty="0">
                <a:solidFill>
                  <a:prstClr val="white"/>
                </a:solidFill>
              </a:rPr>
              <a:t>недостатки?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4" name="Chevron 13"/>
          <p:cNvSpPr>
            <a:spLocks noChangeAspect="1"/>
          </p:cNvSpPr>
          <p:nvPr/>
        </p:nvSpPr>
        <p:spPr>
          <a:xfrm>
            <a:off x="3409950" y="3241675"/>
            <a:ext cx="2074863" cy="1077913"/>
          </a:xfrm>
          <a:prstGeom prst="chevron">
            <a:avLst>
              <a:gd name="adj" fmla="val 5044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Что можно сделать, </a:t>
            </a:r>
            <a:r>
              <a:rPr lang="ru-RU" sz="1425" dirty="0" err="1">
                <a:solidFill>
                  <a:prstClr val="white"/>
                </a:solidFill>
              </a:rPr>
              <a:t>дла</a:t>
            </a:r>
            <a:r>
              <a:rPr lang="ru-RU" sz="1425" dirty="0">
                <a:solidFill>
                  <a:prstClr val="white"/>
                </a:solidFill>
              </a:rPr>
              <a:t> улучшения качества жизни</a:t>
            </a:r>
            <a:r>
              <a:rPr lang="ru-RU" sz="1425" dirty="0">
                <a:solidFill>
                  <a:prstClr val="white"/>
                </a:solidFill>
              </a:rPr>
              <a:t>?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5" name="Chevron 8"/>
          <p:cNvSpPr>
            <a:spLocks noChangeAspect="1"/>
          </p:cNvSpPr>
          <p:nvPr/>
        </p:nvSpPr>
        <p:spPr>
          <a:xfrm>
            <a:off x="6738938" y="3241675"/>
            <a:ext cx="1517650" cy="1077913"/>
          </a:xfrm>
          <a:custGeom>
            <a:avLst/>
            <a:gdLst>
              <a:gd name="connsiteX0" fmla="*/ 0 w 3384885"/>
              <a:gd name="connsiteY0" fmla="*/ 0 h 1796716"/>
              <a:gd name="connsiteX1" fmla="*/ 2478514 w 3384885"/>
              <a:gd name="connsiteY1" fmla="*/ 0 h 1796716"/>
              <a:gd name="connsiteX2" fmla="*/ 3384885 w 3384885"/>
              <a:gd name="connsiteY2" fmla="*/ 898358 h 1796716"/>
              <a:gd name="connsiteX3" fmla="*/ 2478514 w 3384885"/>
              <a:gd name="connsiteY3" fmla="*/ 1796716 h 1796716"/>
              <a:gd name="connsiteX4" fmla="*/ 0 w 3384885"/>
              <a:gd name="connsiteY4" fmla="*/ 1796716 h 1796716"/>
              <a:gd name="connsiteX5" fmla="*/ 906371 w 3384885"/>
              <a:gd name="connsiteY5" fmla="*/ 898358 h 1796716"/>
              <a:gd name="connsiteX6" fmla="*/ 0 w 3384885"/>
              <a:gd name="connsiteY6" fmla="*/ 0 h 1796716"/>
              <a:gd name="connsiteX0" fmla="*/ 0 w 2486527"/>
              <a:gd name="connsiteY0" fmla="*/ 0 h 1796716"/>
              <a:gd name="connsiteX1" fmla="*/ 2478514 w 2486527"/>
              <a:gd name="connsiteY1" fmla="*/ 0 h 1796716"/>
              <a:gd name="connsiteX2" fmla="*/ 2486527 w 2486527"/>
              <a:gd name="connsiteY2" fmla="*/ 1034716 h 1796716"/>
              <a:gd name="connsiteX3" fmla="*/ 2478514 w 2486527"/>
              <a:gd name="connsiteY3" fmla="*/ 1796716 h 1796716"/>
              <a:gd name="connsiteX4" fmla="*/ 0 w 2486527"/>
              <a:gd name="connsiteY4" fmla="*/ 1796716 h 1796716"/>
              <a:gd name="connsiteX5" fmla="*/ 906371 w 2486527"/>
              <a:gd name="connsiteY5" fmla="*/ 898358 h 1796716"/>
              <a:gd name="connsiteX6" fmla="*/ 0 w 2486527"/>
              <a:gd name="connsiteY6" fmla="*/ 0 h 179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6527" h="1796716">
                <a:moveTo>
                  <a:pt x="0" y="0"/>
                </a:moveTo>
                <a:lnTo>
                  <a:pt x="2478514" y="0"/>
                </a:lnTo>
                <a:lnTo>
                  <a:pt x="2486527" y="1034716"/>
                </a:lnTo>
                <a:lnTo>
                  <a:pt x="2478514" y="1796716"/>
                </a:lnTo>
                <a:lnTo>
                  <a:pt x="0" y="1796716"/>
                </a:lnTo>
                <a:lnTo>
                  <a:pt x="906371" y="8983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Кто должен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это </a:t>
            </a:r>
            <a:endParaRPr lang="ru-RU" sz="1425" dirty="0">
              <a:solidFill>
                <a:prstClr val="white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сделать</a:t>
            </a:r>
            <a:r>
              <a:rPr lang="ru-RU" sz="1425" dirty="0">
                <a:solidFill>
                  <a:prstClr val="white"/>
                </a:solidFill>
              </a:rPr>
              <a:t>?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>
            <a:spLocks noChangeAspect="1"/>
          </p:cNvSpPr>
          <p:nvPr/>
        </p:nvSpPr>
        <p:spPr>
          <a:xfrm>
            <a:off x="628650" y="4800600"/>
            <a:ext cx="1520825" cy="107791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Договориться о ценностях и принципах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8" name="Chevron 17"/>
          <p:cNvSpPr>
            <a:spLocks noChangeAspect="1"/>
          </p:cNvSpPr>
          <p:nvPr/>
        </p:nvSpPr>
        <p:spPr>
          <a:xfrm>
            <a:off x="1739900" y="4800600"/>
            <a:ext cx="2073275" cy="1077913"/>
          </a:xfrm>
          <a:prstGeom prst="chevron">
            <a:avLst>
              <a:gd name="adj" fmla="val 5044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Разработать достижимые цели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9" name="Chevron 18"/>
          <p:cNvSpPr>
            <a:spLocks noChangeAspect="1"/>
          </p:cNvSpPr>
          <p:nvPr/>
        </p:nvSpPr>
        <p:spPr>
          <a:xfrm>
            <a:off x="3403600" y="4800600"/>
            <a:ext cx="2074863" cy="1077913"/>
          </a:xfrm>
          <a:prstGeom prst="chevron">
            <a:avLst>
              <a:gd name="adj" fmla="val 5044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Ориентировать систему к ценностям и целям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20" name="Chevron 8"/>
          <p:cNvSpPr>
            <a:spLocks noChangeAspect="1"/>
          </p:cNvSpPr>
          <p:nvPr/>
        </p:nvSpPr>
        <p:spPr>
          <a:xfrm>
            <a:off x="6732588" y="4800600"/>
            <a:ext cx="1517650" cy="1077913"/>
          </a:xfrm>
          <a:custGeom>
            <a:avLst/>
            <a:gdLst>
              <a:gd name="connsiteX0" fmla="*/ 0 w 3384885"/>
              <a:gd name="connsiteY0" fmla="*/ 0 h 1796716"/>
              <a:gd name="connsiteX1" fmla="*/ 2478514 w 3384885"/>
              <a:gd name="connsiteY1" fmla="*/ 0 h 1796716"/>
              <a:gd name="connsiteX2" fmla="*/ 3384885 w 3384885"/>
              <a:gd name="connsiteY2" fmla="*/ 898358 h 1796716"/>
              <a:gd name="connsiteX3" fmla="*/ 2478514 w 3384885"/>
              <a:gd name="connsiteY3" fmla="*/ 1796716 h 1796716"/>
              <a:gd name="connsiteX4" fmla="*/ 0 w 3384885"/>
              <a:gd name="connsiteY4" fmla="*/ 1796716 h 1796716"/>
              <a:gd name="connsiteX5" fmla="*/ 906371 w 3384885"/>
              <a:gd name="connsiteY5" fmla="*/ 898358 h 1796716"/>
              <a:gd name="connsiteX6" fmla="*/ 0 w 3384885"/>
              <a:gd name="connsiteY6" fmla="*/ 0 h 1796716"/>
              <a:gd name="connsiteX0" fmla="*/ 0 w 2486527"/>
              <a:gd name="connsiteY0" fmla="*/ 0 h 1796716"/>
              <a:gd name="connsiteX1" fmla="*/ 2478514 w 2486527"/>
              <a:gd name="connsiteY1" fmla="*/ 0 h 1796716"/>
              <a:gd name="connsiteX2" fmla="*/ 2486527 w 2486527"/>
              <a:gd name="connsiteY2" fmla="*/ 1034716 h 1796716"/>
              <a:gd name="connsiteX3" fmla="*/ 2478514 w 2486527"/>
              <a:gd name="connsiteY3" fmla="*/ 1796716 h 1796716"/>
              <a:gd name="connsiteX4" fmla="*/ 0 w 2486527"/>
              <a:gd name="connsiteY4" fmla="*/ 1796716 h 1796716"/>
              <a:gd name="connsiteX5" fmla="*/ 906371 w 2486527"/>
              <a:gd name="connsiteY5" fmla="*/ 898358 h 1796716"/>
              <a:gd name="connsiteX6" fmla="*/ 0 w 2486527"/>
              <a:gd name="connsiteY6" fmla="*/ 0 h 179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86527" h="1796716">
                <a:moveTo>
                  <a:pt x="0" y="0"/>
                </a:moveTo>
                <a:lnTo>
                  <a:pt x="2478514" y="0"/>
                </a:lnTo>
                <a:lnTo>
                  <a:pt x="2486527" y="1034716"/>
                </a:lnTo>
                <a:lnTo>
                  <a:pt x="2478514" y="1796716"/>
                </a:lnTo>
                <a:lnTo>
                  <a:pt x="0" y="1796716"/>
                </a:lnTo>
                <a:lnTo>
                  <a:pt x="906371" y="8983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Назначить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 </a:t>
            </a:r>
            <a:r>
              <a:rPr lang="ru-RU" sz="1425" dirty="0">
                <a:solidFill>
                  <a:prstClr val="white"/>
                </a:solidFill>
              </a:rPr>
              <a:t>на роли внедрения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21" name="Chevron 20"/>
          <p:cNvSpPr>
            <a:spLocks noChangeAspect="1"/>
          </p:cNvSpPr>
          <p:nvPr/>
        </p:nvSpPr>
        <p:spPr>
          <a:xfrm>
            <a:off x="5068888" y="4800600"/>
            <a:ext cx="2073275" cy="1077913"/>
          </a:xfrm>
          <a:prstGeom prst="chevron">
            <a:avLst>
              <a:gd name="adj" fmla="val 504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Распределить ресурсы на внедрение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22" name="Chevron 21"/>
          <p:cNvSpPr>
            <a:spLocks noChangeAspect="1"/>
          </p:cNvSpPr>
          <p:nvPr/>
        </p:nvSpPr>
        <p:spPr>
          <a:xfrm>
            <a:off x="3403600" y="4789488"/>
            <a:ext cx="2074863" cy="1077912"/>
          </a:xfrm>
          <a:prstGeom prst="chevron">
            <a:avLst>
              <a:gd name="adj" fmla="val 5044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Ориентировать систему к ценностям и целям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23" name="Chevron 22"/>
          <p:cNvSpPr>
            <a:spLocks noChangeAspect="1"/>
          </p:cNvSpPr>
          <p:nvPr/>
        </p:nvSpPr>
        <p:spPr>
          <a:xfrm>
            <a:off x="5073650" y="3241675"/>
            <a:ext cx="2074863" cy="1077913"/>
          </a:xfrm>
          <a:prstGeom prst="chevron">
            <a:avLst>
              <a:gd name="adj" fmla="val 5044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25" dirty="0">
                <a:solidFill>
                  <a:prstClr val="white"/>
                </a:solidFill>
              </a:rPr>
              <a:t>Доступны и </a:t>
            </a:r>
            <a:r>
              <a:rPr lang="ru-RU" sz="1425" dirty="0" err="1">
                <a:solidFill>
                  <a:prstClr val="white"/>
                </a:solidFill>
              </a:rPr>
              <a:t>и</a:t>
            </a:r>
            <a:r>
              <a:rPr lang="ru-RU" sz="1425" dirty="0">
                <a:solidFill>
                  <a:prstClr val="white"/>
                </a:solidFill>
              </a:rPr>
              <a:t> </a:t>
            </a:r>
            <a:r>
              <a:rPr lang="ru-RU" sz="1425" dirty="0">
                <a:solidFill>
                  <a:prstClr val="white"/>
                </a:solidFill>
              </a:rPr>
              <a:t>устойчивы ли предложенные меры?</a:t>
            </a:r>
            <a:endParaRPr lang="en-GB" sz="1425" dirty="0">
              <a:solidFill>
                <a:prstClr val="white"/>
              </a:solidFill>
            </a:endParaRPr>
          </a:p>
        </p:txBody>
      </p:sp>
      <p:sp>
        <p:nvSpPr>
          <p:cNvPr id="100370" name="6 Forma libre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49FFF"/>
          </a:solidFill>
          <a:ln w="9525">
            <a:noFill/>
            <a:miter lim="800000"/>
            <a:headEnd/>
            <a:tailEnd/>
          </a:ln>
        </p:spPr>
        <p:txBody>
          <a:bodyPr lIns="0" tIns="46798" rIns="0" bIns="0" anchor="b"/>
          <a:lstStyle/>
          <a:p>
            <a:pPr algn="ctr"/>
            <a:r>
              <a:rPr lang="ru-RU" sz="2800">
                <a:solidFill>
                  <a:srgbClr val="FFFFFF"/>
                </a:solidFill>
                <a:cs typeface="ＭＳ Ｐゴシック"/>
              </a:rPr>
              <a:t>Разные логики развития политики</a:t>
            </a:r>
            <a:endParaRPr lang="en-US" sz="2800">
              <a:solidFill>
                <a:srgbClr val="FFFFFF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mtClean="0">
                <a:latin typeface="Arial" charset="0"/>
                <a:cs typeface="Arial" charset="0"/>
              </a:rPr>
              <a:t>Regional State of the Cities reports</a:t>
            </a:r>
            <a:br>
              <a:rPr lang="en-GB" altLang="en-US" smtClean="0">
                <a:latin typeface="Arial" charset="0"/>
                <a:cs typeface="Arial" charset="0"/>
              </a:rPr>
            </a:br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2400" dirty="0" smtClean="0">
                <a:latin typeface="Arial" charset="0"/>
                <a:cs typeface="Arial" charset="0"/>
              </a:rPr>
              <a:t>	</a:t>
            </a:r>
            <a:r>
              <a:rPr lang="en-GB" altLang="en-US" sz="2400" b="1" dirty="0" smtClean="0">
                <a:latin typeface="Arial" charset="0"/>
                <a:cs typeface="Arial" charset="0"/>
              </a:rPr>
              <a:t>2008 – 2014</a:t>
            </a:r>
            <a:endParaRPr lang="en-GB" altLang="en-US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altLang="en-US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altLang="en-US" dirty="0" smtClean="0">
              <a:latin typeface="Arial" charset="0"/>
              <a:cs typeface="Arial" charset="0"/>
            </a:endParaRPr>
          </a:p>
        </p:txBody>
      </p:sp>
      <p:pic>
        <p:nvPicPr>
          <p:cNvPr id="101379" name="Picture 6"/>
          <p:cNvPicPr>
            <a:picLocks noChangeAspect="1" noChangeArrowheads="1"/>
          </p:cNvPicPr>
          <p:nvPr/>
        </p:nvPicPr>
        <p:blipFill>
          <a:blip r:embed="rId3"/>
          <a:srcRect l="15324" t="19702" r="25838" b="17700"/>
          <a:stretch>
            <a:fillRect/>
          </a:stretch>
        </p:blipFill>
        <p:spPr bwMode="auto">
          <a:xfrm>
            <a:off x="1228725" y="1524000"/>
            <a:ext cx="6629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mirror.unhabitat.org/pmss/pmss%2fcover_images%2f35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784225"/>
            <a:ext cx="4267200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9325" y="2276475"/>
            <a:ext cx="68961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2057400"/>
            <a:ext cx="9144000" cy="2514600"/>
          </a:xfrm>
        </p:spPr>
        <p:txBody>
          <a:bodyPr/>
          <a:lstStyle/>
          <a:p>
            <a:pPr>
              <a:buFont typeface="Calibri" pitchFamily="34" charset="0"/>
              <a:buChar char="⁻"/>
            </a:pPr>
            <a:r>
              <a:rPr lang="ru-RU" sz="3200" smtClean="0"/>
              <a:t>Решить, </a:t>
            </a:r>
            <a:r>
              <a:rPr lang="ru-RU" sz="3200" b="1" smtClean="0"/>
              <a:t>какой объем и формы </a:t>
            </a:r>
            <a:r>
              <a:rPr lang="ru-RU" sz="3200" smtClean="0"/>
              <a:t>контроли позволяют ваши ресурсы;</a:t>
            </a:r>
          </a:p>
          <a:p>
            <a:pPr>
              <a:buFont typeface="Calibri" pitchFamily="34" charset="0"/>
              <a:buChar char="⁻"/>
            </a:pPr>
            <a:r>
              <a:rPr lang="ru-RU" sz="3200" b="1" smtClean="0"/>
              <a:t>Совет и содействие </a:t>
            </a:r>
            <a:r>
              <a:rPr lang="ru-RU" sz="3200" smtClean="0"/>
              <a:t>может потребовать меньше ресурсов, чем регулирование и обеспечени</a:t>
            </a:r>
            <a:r>
              <a:rPr lang="en-GB" sz="3200" smtClean="0"/>
              <a:t>e</a:t>
            </a:r>
            <a:r>
              <a:rPr lang="ru-RU" sz="3200" smtClean="0"/>
              <a:t> соблюдения;</a:t>
            </a:r>
          </a:p>
          <a:p>
            <a:pPr>
              <a:buFont typeface="Calibri" pitchFamily="34" charset="0"/>
              <a:buChar char="⁻"/>
            </a:pPr>
            <a:r>
              <a:rPr lang="ru-RU" sz="3200" smtClean="0"/>
              <a:t>Осознать </a:t>
            </a:r>
            <a:r>
              <a:rPr lang="ru-RU" sz="3200" b="1" smtClean="0"/>
              <a:t>устойчивость </a:t>
            </a:r>
            <a:r>
              <a:rPr lang="ru-RU" sz="3200" smtClean="0"/>
              <a:t>государственных инвестиций ...</a:t>
            </a:r>
            <a:endParaRPr lang="en-US" sz="320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56625" y="6581775"/>
            <a:ext cx="533400" cy="365125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EFB664F5-1687-4D79-A44E-9B7B877CA67B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28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3427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ru-RU" sz="2400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Первые уроки</a:t>
            </a:r>
            <a:endParaRPr lang="en-US" sz="2400">
              <a:solidFill>
                <a:srgbClr val="FFFFFF"/>
              </a:solidFill>
              <a:latin typeface="Calibri" pitchFamily="34" charset="0"/>
              <a:cs typeface="ＭＳ Ｐゴシック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1 Forma libre"/>
          <p:cNvSpPr>
            <a:spLocks/>
          </p:cNvSpPr>
          <p:nvPr/>
        </p:nvSpPr>
        <p:spPr bwMode="auto">
          <a:xfrm>
            <a:off x="76200" y="6381750"/>
            <a:ext cx="914400" cy="4762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4" tIns="46798" rIns="90004" bIns="46798"/>
          <a:lstStyle/>
          <a:p>
            <a:fld id="{13C3582C-953E-4E1D-8D98-B467D3462414}" type="slidenum">
              <a:rPr lang="fr-FR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pPr/>
              <a:t>29</a:t>
            </a:fld>
            <a:endParaRPr lang="en-US" sz="1400" b="1">
              <a:solidFill>
                <a:srgbClr val="FFFFFF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5474" name="2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Forma libre"/>
          <p:cNvSpPr/>
          <p:nvPr/>
        </p:nvSpPr>
        <p:spPr>
          <a:xfrm>
            <a:off x="1676400" y="4876800"/>
            <a:ext cx="5715000" cy="533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4" tIns="46798" rIns="90004" bIns="46798" anchorCtr="1" compatLnSpc="0">
            <a:spAutoFit/>
          </a:bodyPr>
          <a:lstStyle/>
          <a:p>
            <a:pPr algn="ctr" fontAlgn="auto">
              <a:spcBef>
                <a:spcPts val="2495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FFC000"/>
                </a:solidFill>
                <a:latin typeface="Calibri"/>
                <a:ea typeface="Arial Unicode MS" pitchFamily="2"/>
                <a:cs typeface="Tahoma" pitchFamily="2"/>
              </a:rPr>
              <a:t>www.unhabitat.org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483350"/>
            <a:ext cx="5334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F550A06D-E3ED-40B8-9494-4AFD4A5924E0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29</a:t>
            </a:fld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2D8D88-4955-4ABF-A3C6-6F523B51C31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0418" name="6 Forma libre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49FFF"/>
          </a:solidFill>
          <a:ln w="9525">
            <a:noFill/>
            <a:miter lim="800000"/>
            <a:headEnd/>
            <a:tailEnd/>
          </a:ln>
        </p:spPr>
        <p:txBody>
          <a:bodyPr lIns="0" tIns="46798" rIns="0" bIns="0" anchor="b"/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ООН-Хабитат</a:t>
            </a:r>
            <a:endParaRPr lang="en-US" sz="2800" b="1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76200" y="609600"/>
            <a:ext cx="8991600" cy="6248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2400" b="1" i="1" dirty="0" smtClean="0"/>
              <a:t>Новая Тематическая структура Программы</a:t>
            </a:r>
            <a:r>
              <a:rPr lang="en-US" sz="2400" b="1" i="1" dirty="0" smtClean="0"/>
              <a:t>:</a:t>
            </a:r>
          </a:p>
          <a:p>
            <a:pPr>
              <a:spcBef>
                <a:spcPts val="0"/>
              </a:spcBef>
              <a:defRPr/>
            </a:pPr>
            <a:r>
              <a:rPr lang="ru-RU" sz="2400" i="1" dirty="0" smtClean="0"/>
              <a:t>Городское планирование</a:t>
            </a:r>
            <a:r>
              <a:rPr lang="en-US" sz="2400" i="1" dirty="0"/>
              <a:t>:</a:t>
            </a:r>
            <a:endParaRPr lang="en-US" sz="2400" i="1" dirty="0" smtClean="0"/>
          </a:p>
          <a:p>
            <a:pPr marL="565150" lvl="1">
              <a:spcBef>
                <a:spcPts val="0"/>
              </a:spcBef>
              <a:defRPr/>
            </a:pPr>
            <a:r>
              <a:rPr lang="ru-RU" sz="2000" i="1" dirty="0" smtClean="0"/>
              <a:t>Нпр. Адаптация и неитрализация перемен климата</a:t>
            </a:r>
            <a:r>
              <a:rPr lang="en-US" sz="2000" i="1" dirty="0" smtClean="0"/>
              <a:t>;</a:t>
            </a:r>
          </a:p>
          <a:p>
            <a:pPr>
              <a:spcBef>
                <a:spcPts val="0"/>
              </a:spcBef>
              <a:defRPr/>
            </a:pPr>
            <a:r>
              <a:rPr lang="ru-RU" sz="2400" i="1" dirty="0" smtClean="0"/>
              <a:t>Управление городами</a:t>
            </a:r>
            <a:r>
              <a:rPr lang="en-US" sz="2400" i="1" dirty="0" smtClean="0"/>
              <a:t>:</a:t>
            </a:r>
          </a:p>
          <a:p>
            <a:pPr lvl="1">
              <a:spcBef>
                <a:spcPts val="0"/>
              </a:spcBef>
              <a:defRPr/>
            </a:pPr>
            <a:r>
              <a:rPr lang="ru-RU" sz="2000" i="1" dirty="0" smtClean="0"/>
              <a:t>Вкл. Земельная администрация и законодательство</a:t>
            </a:r>
            <a:r>
              <a:rPr lang="en-US" sz="2000" i="1" dirty="0" smtClean="0"/>
              <a:t>;</a:t>
            </a:r>
          </a:p>
          <a:p>
            <a:pPr>
              <a:spcBef>
                <a:spcPts val="0"/>
              </a:spcBef>
              <a:defRPr/>
            </a:pPr>
            <a:r>
              <a:rPr lang="ru-RU" sz="2400" i="1" dirty="0" smtClean="0"/>
              <a:t>Городская экономика</a:t>
            </a:r>
            <a:r>
              <a:rPr lang="en-US" sz="2400" i="1" dirty="0" smtClean="0"/>
              <a:t>:</a:t>
            </a:r>
          </a:p>
          <a:p>
            <a:pPr lvl="1">
              <a:spcBef>
                <a:spcPts val="0"/>
              </a:spcBef>
              <a:defRPr/>
            </a:pPr>
            <a:r>
              <a:rPr lang="ru-RU" sz="2000" i="1" dirty="0" smtClean="0"/>
              <a:t>Нпр. Создание рабочих мест для молодежи, муниципальные финансы</a:t>
            </a:r>
            <a:r>
              <a:rPr lang="en-US" sz="2000" i="1" dirty="0" smtClean="0"/>
              <a:t>; </a:t>
            </a:r>
          </a:p>
          <a:p>
            <a:pPr>
              <a:spcBef>
                <a:spcPts val="0"/>
              </a:spcBef>
              <a:defRPr/>
            </a:pPr>
            <a:r>
              <a:rPr lang="ru-RU" sz="2400" i="1" dirty="0" smtClean="0"/>
              <a:t>Коммунальные услуги</a:t>
            </a:r>
            <a:r>
              <a:rPr lang="en-US" sz="2400" i="1" dirty="0" smtClean="0"/>
              <a:t>:</a:t>
            </a:r>
          </a:p>
          <a:p>
            <a:pPr lvl="1">
              <a:spcBef>
                <a:spcPts val="0"/>
              </a:spcBef>
              <a:defRPr/>
            </a:pPr>
            <a:r>
              <a:rPr lang="ru-RU" sz="2000" i="1" dirty="0"/>
              <a:t>Водоснабжение, канализация, енергетика, транспорт, обращение с </a:t>
            </a:r>
            <a:r>
              <a:rPr lang="ru-RU" sz="2000" i="1" dirty="0" smtClean="0"/>
              <a:t>отходами</a:t>
            </a:r>
            <a:r>
              <a:rPr lang="en-US" sz="2000" i="1" dirty="0" smtClean="0"/>
              <a:t>…</a:t>
            </a:r>
          </a:p>
          <a:p>
            <a:pPr>
              <a:defRPr/>
            </a:pPr>
            <a:r>
              <a:rPr lang="ru-RU" sz="2400" i="1" dirty="0" smtClean="0"/>
              <a:t>Жилье, вкл. улучшение неформального жилья</a:t>
            </a:r>
            <a:r>
              <a:rPr lang="en-US" sz="2400" i="1" dirty="0" smtClean="0"/>
              <a:t>;</a:t>
            </a:r>
          </a:p>
          <a:p>
            <a:pPr>
              <a:defRPr/>
            </a:pPr>
            <a:r>
              <a:rPr lang="ru-RU" sz="2400" i="1" dirty="0"/>
              <a:t>Сокращение риска и </a:t>
            </a:r>
            <a:r>
              <a:rPr lang="ru-RU" sz="2400" i="1" dirty="0" smtClean="0"/>
              <a:t>реабилитация</a:t>
            </a:r>
            <a:r>
              <a:rPr lang="en-US" sz="2400" i="1" dirty="0" smtClean="0"/>
              <a:t>;</a:t>
            </a:r>
          </a:p>
          <a:p>
            <a:pPr>
              <a:defRPr/>
            </a:pPr>
            <a:r>
              <a:rPr lang="ru-RU" sz="2400" i="1" dirty="0"/>
              <a:t>Исследования и наращивание потенциала</a:t>
            </a:r>
            <a:r>
              <a:rPr lang="en-US" sz="2400" i="1" dirty="0" smtClean="0"/>
              <a:t>.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400" b="1" i="1" dirty="0" smtClean="0"/>
              <a:t>Два основных направления</a:t>
            </a:r>
            <a:r>
              <a:rPr lang="en-US" sz="2400" b="1" i="1" dirty="0" smtClean="0"/>
              <a:t>:</a:t>
            </a:r>
          </a:p>
          <a:p>
            <a:pPr>
              <a:defRPr/>
            </a:pPr>
            <a:r>
              <a:rPr lang="ru-RU" sz="2400" i="1" dirty="0" smtClean="0"/>
              <a:t>Национальные политики градостроительства</a:t>
            </a:r>
            <a:r>
              <a:rPr lang="en-US" sz="2400" i="1" dirty="0" smtClean="0"/>
              <a:t>;</a:t>
            </a:r>
          </a:p>
          <a:p>
            <a:pPr>
              <a:defRPr/>
            </a:pPr>
            <a:r>
              <a:rPr lang="ru-RU" sz="2400" i="1" dirty="0" smtClean="0"/>
              <a:t>Рост городов</a:t>
            </a:r>
            <a:r>
              <a:rPr lang="en-US" sz="2400" i="1" dirty="0" smtClean="0"/>
              <a:t>. </a:t>
            </a:r>
          </a:p>
          <a:p>
            <a:pPr>
              <a:defRPr/>
            </a:pP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0A08-2DC4-44F1-B01E-3EE5FC96E324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-76200" y="1931988"/>
            <a:ext cx="92964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endParaRPr lang="ru-RU" sz="2400">
              <a:cs typeface="ＭＳ Ｐゴシック"/>
            </a:endParaRPr>
          </a:p>
          <a:p>
            <a:pPr>
              <a:spcAft>
                <a:spcPts val="600"/>
              </a:spcAft>
            </a:pPr>
            <a:r>
              <a:rPr lang="ru-RU" sz="2400">
                <a:cs typeface="ＭＳ Ｐゴシック"/>
              </a:rPr>
              <a:t>…Новая модель урбанизации…</a:t>
            </a:r>
            <a:endParaRPr lang="en-GB" sz="2400">
              <a:cs typeface="ＭＳ Ｐゴシック"/>
            </a:endParaRPr>
          </a:p>
          <a:p>
            <a:pPr>
              <a:spcAft>
                <a:spcPts val="600"/>
              </a:spcAft>
            </a:pPr>
            <a:r>
              <a:rPr lang="ru-RU" sz="2400">
                <a:cs typeface="ＭＳ Ｐゴシック"/>
              </a:rPr>
              <a:t>… инновации и развитие потенциала…</a:t>
            </a:r>
          </a:p>
          <a:p>
            <a:pPr>
              <a:spcAft>
                <a:spcPts val="600"/>
              </a:spcAft>
            </a:pPr>
            <a:endParaRPr lang="ru-RU" sz="2400">
              <a:cs typeface="ＭＳ Ｐゴシック"/>
            </a:endParaRPr>
          </a:p>
          <a:p>
            <a:pPr>
              <a:spcAft>
                <a:spcPts val="600"/>
              </a:spcAft>
            </a:pPr>
            <a:r>
              <a:rPr lang="ru-RU" sz="2400">
                <a:cs typeface="ＭＳ Ｐゴシック"/>
              </a:rPr>
              <a:t>…развитие и внедрение национальных политик урбанизации…</a:t>
            </a:r>
          </a:p>
        </p:txBody>
      </p:sp>
      <p:sp>
        <p:nvSpPr>
          <p:cNvPr id="61443" name="6 Forma libre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49FFF"/>
          </a:solidFill>
          <a:ln w="9525">
            <a:noFill/>
            <a:miter lim="800000"/>
            <a:headEnd/>
            <a:tailEnd/>
          </a:ln>
        </p:spPr>
        <p:txBody>
          <a:bodyPr lIns="0" tIns="46798" rIns="0" bIns="0" anchor="b"/>
          <a:lstStyle/>
          <a:p>
            <a:pPr algn="ctr"/>
            <a:r>
              <a:rPr lang="ru-RU" sz="280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Руководящие принципы и основные двигатели:</a:t>
            </a:r>
          </a:p>
          <a:p>
            <a:pPr algn="ctr"/>
            <a:r>
              <a:rPr lang="ru-RU" sz="280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Новая повестка дня ООН для городов</a:t>
            </a:r>
            <a:endParaRPr lang="en-US" sz="280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1"/>
          <p:cNvGrpSpPr>
            <a:grpSpLocks/>
          </p:cNvGrpSpPr>
          <p:nvPr/>
        </p:nvGrpSpPr>
        <p:grpSpPr bwMode="auto">
          <a:xfrm>
            <a:off x="33338" y="581025"/>
            <a:ext cx="9123362" cy="6059488"/>
            <a:chOff x="33338" y="580830"/>
            <a:chExt cx="9123067" cy="6059683"/>
          </a:xfrm>
        </p:grpSpPr>
        <p:pic>
          <p:nvPicPr>
            <p:cNvPr id="62468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46509" y="3140330"/>
              <a:ext cx="699666" cy="85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9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338" y="580830"/>
              <a:ext cx="699666" cy="85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0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455" y="3213144"/>
              <a:ext cx="699666" cy="85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eft Brace 14"/>
            <p:cNvSpPr/>
            <p:nvPr/>
          </p:nvSpPr>
          <p:spPr bwMode="auto">
            <a:xfrm>
              <a:off x="2176394" y="1250777"/>
              <a:ext cx="373050" cy="4707089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5" name="TextBox 15"/>
            <p:cNvSpPr txBox="1">
              <a:spLocks noChangeArrowheads="1"/>
            </p:cNvSpPr>
            <p:nvPr/>
          </p:nvSpPr>
          <p:spPr bwMode="auto">
            <a:xfrm>
              <a:off x="2500233" y="1082496"/>
              <a:ext cx="6656172" cy="5078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Calibri" pitchFamily="34" charset="0"/>
                <a:buAutoNum type="romanUcPeriod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УРБАНИЗАЦИЯ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: ДВИЖУЩИЕ СИЛЫ, ТЕНДЕНЦИИ И ПРОГНОЗЫ</a:t>
              </a:r>
            </a:p>
            <a:p>
              <a:pPr eaLnBrk="1" hangingPunct="1">
                <a:buFont typeface="Calibri" pitchFamily="34" charset="0"/>
                <a:buAutoNum type="romanUcPeriod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ГОРОДСКОЕ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ЗАКОНОДАТЕЛЬСТВО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Регулирование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земельных отношений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Местные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власти, функции и обязанности</a:t>
              </a:r>
            </a:p>
            <a:p>
              <a:pPr eaLnBrk="1" hangingPunct="1">
                <a:buFont typeface="+mj-lt"/>
                <a:buAutoNum type="romanUcPeriod" startAt="3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ГОРОДСКОЕ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РЕГУЛИРОВАНИЕ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Защита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общественного пространства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Защита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прав на применение легко возводимых строительных конструкций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Составление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планов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Строительные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нормы</a:t>
              </a:r>
            </a:p>
            <a:p>
              <a:pPr eaLnBrk="1" hangingPunct="1">
                <a:buFont typeface="+mj-lt"/>
                <a:buAutoNum type="romanUcPeriod" startAt="4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ГРАДОСТРОИТЕЛЬНЫЕ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ПЛАНЫ: ИНСТРУМЕНТЫ ВНЕДРЕНИЯ 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ЖИЛИЩНАЯ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ПОЛИТИКА И РЕГУЛИРОВАНИЕ ЖИЛИЩНЫХ ВОПРОСОВ</a:t>
              </a:r>
            </a:p>
            <a:p>
              <a:pPr eaLnBrk="1" hangingPunct="1">
                <a:buFont typeface="Calibri" pitchFamily="34" charset="0"/>
                <a:buAutoNum type="romanUcPeriod" startAt="4"/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ИНФРАСТРУКТУРА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И БАЗОВЫЕ УСЛУГИ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</a:t>
              </a: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	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Водоснабжение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и санитария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</a:t>
              </a:r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	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Энергоснабжение</a:t>
              </a:r>
              <a:endParaRPr lang="ru-RU" sz="1200" b="1" dirty="0">
                <a:solidFill>
                  <a:schemeClr val="bg1">
                    <a:lumMod val="65000"/>
                  </a:schemeClr>
                </a:solidFill>
                <a:cs typeface="+mn-cs"/>
              </a:endParaRP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Транспорт и мобильность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Сточные воды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Обращение с городскими отходами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Средства связи и другое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VII.	ГОРОДСКАЯ ЭКОНОМИКА И МУНИЦИПАЛЬНЫЕ ФИНАНСЫ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Муниципальное финансирование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Экономическое развитие на местном уровне – создание рабочих мест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Система взаимовыгодного землепользования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VIII.	ПРЕДЛОЖЕНИЕ ДЛЯ СИСТЕМЫ ГОРОДОВ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динамика основных городов, в том числе столиц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варианты стратегии развития средних городов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•	варианты стратегии развития 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малых городов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, деревень и поселений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IX.	ДРУГИЕ ВОПРОСЫ СТРАТЕГИЧЕСКОЙ </a:t>
              </a: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ВАЖНОСТИ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cs typeface="+mn-cs"/>
              </a:endParaRPr>
            </a:p>
          </p:txBody>
        </p:sp>
        <p:sp>
          <p:nvSpPr>
            <p:cNvPr id="62473" name="TextBox 16"/>
            <p:cNvSpPr txBox="1">
              <a:spLocks noChangeArrowheads="1"/>
            </p:cNvSpPr>
            <p:nvPr/>
          </p:nvSpPr>
          <p:spPr bwMode="auto">
            <a:xfrm>
              <a:off x="893269" y="713836"/>
              <a:ext cx="1170691" cy="369344"/>
            </a:xfrm>
            <a:prstGeom prst="rect">
              <a:avLst/>
            </a:prstGeom>
            <a:solidFill>
              <a:srgbClr val="02B9FF"/>
            </a:solidFill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ЗАЧЕМ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sp>
          <p:nvSpPr>
            <p:cNvPr id="62474" name="TextBox 26"/>
            <p:cNvSpPr txBox="1">
              <a:spLocks noChangeArrowheads="1"/>
            </p:cNvSpPr>
            <p:nvPr/>
          </p:nvSpPr>
          <p:spPr bwMode="auto">
            <a:xfrm>
              <a:off x="965732" y="3419612"/>
              <a:ext cx="1170691" cy="3693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ЧТО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sp>
          <p:nvSpPr>
            <p:cNvPr id="62475" name="TextBox 27"/>
            <p:cNvSpPr txBox="1">
              <a:spLocks noChangeArrowheads="1"/>
            </p:cNvSpPr>
            <p:nvPr/>
          </p:nvSpPr>
          <p:spPr bwMode="auto">
            <a:xfrm>
              <a:off x="919374" y="6131412"/>
              <a:ext cx="1170691" cy="369377"/>
            </a:xfrm>
            <a:prstGeom prst="rect">
              <a:avLst/>
            </a:prstGeom>
            <a:noFill/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КАК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grpSp>
          <p:nvGrpSpPr>
            <p:cNvPr id="62476" name="Group 19"/>
            <p:cNvGrpSpPr>
              <a:grpSpLocks/>
            </p:cNvGrpSpPr>
            <p:nvPr/>
          </p:nvGrpSpPr>
          <p:grpSpPr bwMode="auto">
            <a:xfrm>
              <a:off x="111771" y="5990131"/>
              <a:ext cx="593449" cy="606431"/>
              <a:chOff x="462222" y="3911025"/>
              <a:chExt cx="604578" cy="60635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461561" y="3961307"/>
                <a:ext cx="554707" cy="555576"/>
              </a:xfrm>
              <a:prstGeom prst="ellipse">
                <a:avLst/>
              </a:prstGeom>
              <a:solidFill>
                <a:srgbClr val="00B0F0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482" name="TextBox 30"/>
              <p:cNvSpPr txBox="1">
                <a:spLocks noChangeArrowheads="1"/>
              </p:cNvSpPr>
              <p:nvPr/>
            </p:nvSpPr>
            <p:spPr bwMode="auto">
              <a:xfrm>
                <a:off x="511818" y="3911025"/>
                <a:ext cx="55498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pple Chancery"/>
                    <a:cs typeface="ＭＳ Ｐゴシック"/>
                  </a:rPr>
                  <a:t>3</a:t>
                </a:r>
              </a:p>
            </p:txBody>
          </p:sp>
        </p:grpSp>
        <p:sp>
          <p:nvSpPr>
            <p:cNvPr id="22" name="Left Brace 21"/>
            <p:cNvSpPr/>
            <p:nvPr/>
          </p:nvSpPr>
          <p:spPr bwMode="auto">
            <a:xfrm>
              <a:off x="2184330" y="580830"/>
              <a:ext cx="373051" cy="633433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Left Brace 34"/>
            <p:cNvSpPr/>
            <p:nvPr/>
          </p:nvSpPr>
          <p:spPr bwMode="auto">
            <a:xfrm>
              <a:off x="2176394" y="6007080"/>
              <a:ext cx="373050" cy="633433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479" name="Rectangle 1"/>
            <p:cNvSpPr>
              <a:spLocks noChangeArrowheads="1"/>
            </p:cNvSpPr>
            <p:nvPr/>
          </p:nvSpPr>
          <p:spPr bwMode="auto">
            <a:xfrm>
              <a:off x="2437578" y="760007"/>
              <a:ext cx="6639747" cy="33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 b="1">
                  <a:cs typeface="ＭＳ Ｐゴシック"/>
                </a:rPr>
                <a:t>ОБОСНОВАНИЕ, ВИДЕНИЕ, ЦЕЛЬ, ЦЕННОСТИ И ПРИНЦИПЫ</a:t>
              </a:r>
              <a:endParaRPr lang="en-US" sz="1600" b="1">
                <a:cs typeface="ＭＳ Ｐゴシック"/>
              </a:endParaRPr>
            </a:p>
          </p:txBody>
        </p:sp>
        <p:sp>
          <p:nvSpPr>
            <p:cNvPr id="4113" name="TextBox 2"/>
            <p:cNvSpPr txBox="1">
              <a:spLocks noChangeArrowheads="1"/>
            </p:cNvSpPr>
            <p:nvPr/>
          </p:nvSpPr>
          <p:spPr bwMode="auto">
            <a:xfrm>
              <a:off x="2400223" y="6222987"/>
              <a:ext cx="6676809" cy="277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РЕКОМЕНДУЕМЫЕ МЕРЫ, ПОДХОДЫ И ДОРОЖНАЯ КАРТА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cs typeface="+mn-cs"/>
              </a:endParaRPr>
            </a:p>
          </p:txBody>
        </p:sp>
      </p:grpSp>
      <p:sp>
        <p:nvSpPr>
          <p:cNvPr id="62466" name="6 Forma libre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49FFF"/>
          </a:solidFill>
          <a:ln w="9525">
            <a:noFill/>
            <a:miter lim="800000"/>
            <a:headEnd/>
            <a:tailEnd/>
          </a:ln>
        </p:spPr>
        <p:txBody>
          <a:bodyPr lIns="0" tIns="46798" rIns="0" bIns="0" anchor="b"/>
          <a:lstStyle/>
          <a:p>
            <a:pPr algn="ctr"/>
            <a:r>
              <a:rPr lang="ru-RU" sz="2800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Рамки для быстрой диагностики</a:t>
            </a:r>
            <a:endParaRPr lang="en-US" sz="2800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20125" y="6573838"/>
            <a:ext cx="533400" cy="284162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9F8875ED-0C6F-4D00-9656-E9510BF9E99F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5</a:t>
            </a:fld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41325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812C26F2-D77B-4A7D-8D72-7E942D0DAA2F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6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194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762000"/>
            <a:ext cx="8643938" cy="5599113"/>
          </a:xfrm>
        </p:spPr>
        <p:txBody>
          <a:bodyPr/>
          <a:lstStyle/>
          <a:p>
            <a:pPr marL="0" indent="0" defTabSz="457200">
              <a:lnSpc>
                <a:spcPct val="90000"/>
              </a:lnSpc>
              <a:buFont typeface="Arial" charset="0"/>
              <a:buNone/>
            </a:pPr>
            <a:endParaRPr lang="ru-RU" sz="400" b="1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marL="0" indent="0" defTabSz="457200">
              <a:lnSpc>
                <a:spcPct val="90000"/>
              </a:lnSpc>
              <a:spcBef>
                <a:spcPts val="300"/>
              </a:spcBef>
              <a:spcAft>
                <a:spcPts val="2100"/>
              </a:spcAft>
            </a:pPr>
            <a:r>
              <a:rPr lang="fr-FR" sz="220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 </a:t>
            </a:r>
            <a:r>
              <a:rPr lang="ru-RU" sz="2400" i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Рамки для урбанизации </a:t>
            </a:r>
            <a:r>
              <a:rPr lang="ru-RU" sz="2400" b="1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устарели, не сопутствуют устойчивому развитию</a:t>
            </a:r>
            <a:endParaRPr lang="fr-FR" sz="2400" b="1" i="1" smtClean="0">
              <a:solidFill>
                <a:srgbClr val="02B9FF"/>
              </a:solidFill>
              <a:ea typeface="ＭＳ Ｐゴシック"/>
              <a:cs typeface="ＭＳ Ｐゴシック"/>
            </a:endParaRPr>
          </a:p>
          <a:p>
            <a:pPr marL="0" indent="0" defTabSz="457200">
              <a:lnSpc>
                <a:spcPct val="90000"/>
              </a:lnSpc>
              <a:spcBef>
                <a:spcPts val="300"/>
              </a:spcBef>
              <a:spcAft>
                <a:spcPts val="2100"/>
              </a:spcAft>
            </a:pPr>
            <a:r>
              <a:rPr lang="fr-FR" sz="2400" i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 </a:t>
            </a:r>
            <a:r>
              <a:rPr lang="ru-RU" sz="2400" i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Проблемы </a:t>
            </a:r>
            <a:r>
              <a:rPr lang="ru-RU" sz="2400" b="1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быстрого роста территорий, сегрегации по уровню доходов, нужда много передвигаться и пространственное неравенство </a:t>
            </a:r>
            <a:r>
              <a:rPr lang="ru-RU" sz="2400" i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присутствуют во многих системах городовсб странах спереходной экономикой</a:t>
            </a:r>
            <a:endParaRPr lang="fr-FR" sz="2400" i="1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marL="0" indent="0" algn="just" defTabSz="457200">
              <a:lnSpc>
                <a:spcPct val="90000"/>
              </a:lnSpc>
              <a:spcBef>
                <a:spcPts val="300"/>
              </a:spcBef>
              <a:spcAft>
                <a:spcPts val="2100"/>
              </a:spcAft>
            </a:pPr>
            <a:r>
              <a:rPr lang="ru-RU" sz="2400" i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 Помогает подготовится к разным стадиям урбанизации</a:t>
            </a:r>
            <a:r>
              <a:rPr lang="ru-RU" sz="2400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: </a:t>
            </a:r>
            <a:r>
              <a:rPr lang="ru-RU" sz="2400" b="1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воспользоваться социальными и экономическими преимуществами урбанизации</a:t>
            </a:r>
            <a:endParaRPr lang="ru-RU" sz="2400" i="1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marL="0" indent="0" algn="just" defTabSz="457200">
              <a:lnSpc>
                <a:spcPct val="90000"/>
              </a:lnSpc>
              <a:spcBef>
                <a:spcPts val="300"/>
              </a:spcBef>
              <a:spcAft>
                <a:spcPts val="2100"/>
              </a:spcAft>
            </a:pPr>
            <a:r>
              <a:rPr lang="ru-RU" sz="2400" i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 Предлагает рамки для гоударственной политики на пути к </a:t>
            </a:r>
            <a:r>
              <a:rPr lang="ru-RU" sz="2400" b="1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компактной, включающ</a:t>
            </a:r>
            <a:r>
              <a:rPr lang="en-GB" sz="2400" b="1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e</a:t>
            </a:r>
            <a:r>
              <a:rPr lang="ru-RU" sz="2400" b="1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й, соединенной </a:t>
            </a:r>
            <a:r>
              <a:rPr lang="ru-RU" sz="2400" i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и </a:t>
            </a:r>
            <a:r>
              <a:rPr lang="ru-RU" sz="2400" b="1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интегрированной</a:t>
            </a:r>
            <a:r>
              <a:rPr lang="ru-RU" sz="2400" i="1" smtClean="0">
                <a:solidFill>
                  <a:srgbClr val="02B9FF"/>
                </a:solidFill>
                <a:ea typeface="ＭＳ Ｐゴシック"/>
                <a:cs typeface="ＭＳ Ｐゴシック"/>
              </a:rPr>
              <a:t> </a:t>
            </a:r>
            <a:r>
              <a:rPr lang="ru-RU" sz="2400" i="1" smtClean="0">
                <a:ea typeface="ＭＳ Ｐゴシック"/>
                <a:cs typeface="ＭＳ Ｐゴシック"/>
              </a:rPr>
              <a:t>системы городов</a:t>
            </a:r>
            <a:r>
              <a:rPr lang="ru-RU" sz="2400" i="1" smtClean="0">
                <a:solidFill>
                  <a:srgbClr val="000000"/>
                </a:solidFill>
                <a:ea typeface="ＭＳ Ｐゴシック"/>
                <a:cs typeface="ＭＳ Ｐゴシック"/>
              </a:rPr>
              <a:t>.</a:t>
            </a:r>
          </a:p>
          <a:p>
            <a:pPr marL="0" indent="0" algn="just" defTabSz="457200">
              <a:lnSpc>
                <a:spcPct val="90000"/>
              </a:lnSpc>
              <a:spcBef>
                <a:spcPts val="300"/>
              </a:spcBef>
              <a:spcAft>
                <a:spcPts val="2100"/>
              </a:spcAft>
            </a:pPr>
            <a:endParaRPr lang="ru-RU" sz="2400" i="1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marL="0" indent="0" algn="just" defTabSz="457200">
              <a:lnSpc>
                <a:spcPct val="90000"/>
              </a:lnSpc>
              <a:spcBef>
                <a:spcPts val="300"/>
              </a:spcBef>
              <a:spcAft>
                <a:spcPts val="2100"/>
              </a:spcAft>
            </a:pPr>
            <a:endParaRPr lang="ru-RU" sz="2200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marL="0" indent="0" algn="just" defTabSz="457200">
              <a:lnSpc>
                <a:spcPct val="90000"/>
              </a:lnSpc>
              <a:spcBef>
                <a:spcPts val="300"/>
              </a:spcBef>
              <a:spcAft>
                <a:spcPts val="2100"/>
              </a:spcAft>
            </a:pPr>
            <a:endParaRPr lang="ru-RU" sz="1100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>
            <a:solidFill>
              <a:srgbClr val="02B9FF"/>
            </a:solidFill>
          </a:ln>
          <a:extLst/>
        </p:spPr>
        <p:txBody>
          <a:bodyPr wrap="none" lIns="90004" tIns="46798" rIns="90004" bIns="46798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chemeClr val="bg1"/>
                </a:solidFill>
                <a:latin typeface="Calibri"/>
                <a:ea typeface="Arial Unicode MS" pitchFamily="2"/>
                <a:cs typeface="Calibri"/>
              </a:rPr>
              <a:t>Зачем нужна ГП</a:t>
            </a:r>
            <a:r>
              <a:rPr lang="en-US" sz="2800" kern="0" dirty="0">
                <a:solidFill>
                  <a:schemeClr val="bg1"/>
                </a:solidFill>
                <a:latin typeface="Calibri"/>
                <a:ea typeface="Arial Unicode MS" pitchFamily="2"/>
                <a:cs typeface="Calibri"/>
              </a:rPr>
              <a:t>?</a:t>
            </a:r>
            <a:endParaRPr lang="en-US" sz="2800" kern="0" dirty="0">
              <a:solidFill>
                <a:schemeClr val="bg1"/>
              </a:solidFill>
              <a:latin typeface="Calibri"/>
              <a:ea typeface="Arial Unicode MS" pitchFamily="2"/>
              <a:cs typeface="Calibri"/>
            </a:endParaRPr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/>
          <a:srcRect b="42406"/>
          <a:stretch>
            <a:fillRect/>
          </a:stretch>
        </p:blipFill>
        <p:spPr bwMode="auto">
          <a:xfrm>
            <a:off x="19050" y="5764213"/>
            <a:ext cx="91440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>
            <a:spLocks/>
          </p:cNvSpPr>
          <p:nvPr/>
        </p:nvSpPr>
        <p:spPr bwMode="auto">
          <a:xfrm>
            <a:off x="0" y="0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>
            <a:noFill/>
          </a:ln>
          <a:extLst/>
        </p:spPr>
        <p:txBody>
          <a:bodyPr wrap="none" lIns="90004" tIns="46798" rIns="90004" bIns="4679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kern="0" dirty="0">
                <a:solidFill>
                  <a:schemeClr val="bg1"/>
                </a:solidFill>
                <a:latin typeface="Calibri"/>
                <a:ea typeface="Arial Unicode MS" pitchFamily="2"/>
                <a:cs typeface="Calibri"/>
              </a:rPr>
              <a:t>Свойства эффективной ПГ</a:t>
            </a:r>
            <a:r>
              <a:rPr lang="en-US" sz="2800" kern="0" dirty="0">
                <a:solidFill>
                  <a:schemeClr val="bg1"/>
                </a:solidFill>
                <a:latin typeface="Calibri"/>
                <a:ea typeface="Arial Unicode MS" pitchFamily="2"/>
                <a:cs typeface="Calibri"/>
              </a:rPr>
              <a:t>?</a:t>
            </a:r>
            <a:endParaRPr lang="en-US" sz="2800" kern="0" dirty="0">
              <a:solidFill>
                <a:schemeClr val="bg1"/>
              </a:solidFill>
              <a:latin typeface="Calibri"/>
              <a:ea typeface="Arial Unicode MS" pitchFamily="2"/>
              <a:cs typeface="Calibri"/>
            </a:endParaRPr>
          </a:p>
        </p:txBody>
      </p:sp>
      <p:sp>
        <p:nvSpPr>
          <p:cNvPr id="6147" name="Content Placeholder 7"/>
          <p:cNvSpPr>
            <a:spLocks noGrp="1"/>
          </p:cNvSpPr>
          <p:nvPr>
            <p:ph sz="half" idx="2"/>
          </p:nvPr>
        </p:nvSpPr>
        <p:spPr>
          <a:xfrm>
            <a:off x="152400" y="1057275"/>
            <a:ext cx="8918575" cy="6181725"/>
          </a:xfrm>
        </p:spPr>
        <p:txBody>
          <a:bodyPr/>
          <a:lstStyle/>
          <a:p>
            <a:r>
              <a:rPr lang="ru-RU" sz="3200" b="1" i="1" smtClean="0">
                <a:solidFill>
                  <a:srgbClr val="02B9FF"/>
                </a:solidFill>
              </a:rPr>
              <a:t>По средствам</a:t>
            </a:r>
            <a:endParaRPr lang="ru-RU" sz="2800" b="1" i="1" smtClean="0"/>
          </a:p>
          <a:p>
            <a:r>
              <a:rPr lang="ru-RU" sz="3200" b="1" i="1" smtClean="0">
                <a:solidFill>
                  <a:srgbClr val="02B9FF"/>
                </a:solidFill>
              </a:rPr>
              <a:t>Понятная</a:t>
            </a:r>
            <a:endParaRPr lang="ru-RU" sz="3200" b="1" i="1" smtClean="0"/>
          </a:p>
          <a:p>
            <a:r>
              <a:rPr lang="ru-RU" sz="3200" b="1" i="1" smtClean="0">
                <a:solidFill>
                  <a:srgbClr val="02B9FF"/>
                </a:solidFill>
              </a:rPr>
              <a:t>Прагматическя</a:t>
            </a:r>
            <a:r>
              <a:rPr lang="ru-RU" sz="3200" b="1" i="1" smtClean="0"/>
              <a:t> </a:t>
            </a:r>
            <a:r>
              <a:rPr lang="ru-RU" sz="2800" b="1" i="1" smtClean="0"/>
              <a:t>(приоритеты и катализаторы)</a:t>
            </a:r>
          </a:p>
          <a:p>
            <a:r>
              <a:rPr lang="ru-RU" sz="3200" b="1" i="1" smtClean="0">
                <a:solidFill>
                  <a:srgbClr val="02B9FF"/>
                </a:solidFill>
              </a:rPr>
              <a:t>Сориентированна на действие</a:t>
            </a:r>
            <a:endParaRPr lang="ru-RU" sz="2800" b="1" i="1" smtClean="0"/>
          </a:p>
          <a:p>
            <a:r>
              <a:rPr lang="ru-RU" sz="3200" b="1" i="1" smtClean="0">
                <a:solidFill>
                  <a:srgbClr val="02B9FF"/>
                </a:solidFill>
              </a:rPr>
              <a:t>Воплощаема</a:t>
            </a:r>
            <a:endParaRPr lang="ru-RU" b="1" i="1" smtClean="0"/>
          </a:p>
          <a:p>
            <a:r>
              <a:rPr lang="ru-RU" sz="3200" b="1" i="1" smtClean="0">
                <a:solidFill>
                  <a:srgbClr val="02B9FF"/>
                </a:solidFill>
              </a:rPr>
              <a:t>Включающая</a:t>
            </a:r>
          </a:p>
          <a:p>
            <a:r>
              <a:rPr lang="ru-RU" sz="3200" b="1" i="1" smtClean="0">
                <a:solidFill>
                  <a:srgbClr val="02B9FF"/>
                </a:solidFill>
              </a:rPr>
              <a:t>Процесс + сущность + политика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511925"/>
            <a:ext cx="381000" cy="365125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87F1144A-F9E3-4BDC-8AB6-36A730E71280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7</a:t>
            </a:fld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855663"/>
            <a:ext cx="9144000" cy="58261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400" smtClean="0"/>
              <a:t>ПОСЛЕДОВАТЕЛЬНЫЙ ЦИКЛ ПОЛИТИКИ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Решение принять решение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Определение проблем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Прогнозирование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Постановка целей и приоритетов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Анализ вариантов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Реализация политики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Мониторинг и контроль</a:t>
            </a:r>
          </a:p>
          <a:p>
            <a:pPr marL="0" indent="0">
              <a:buFont typeface="Arial" charset="0"/>
              <a:buNone/>
            </a:pPr>
            <a:r>
              <a:rPr lang="ru-RU" sz="2400" smtClean="0"/>
              <a:t>Оценка и ревизия</a:t>
            </a:r>
            <a:endParaRPr lang="en-GB" sz="240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56625" y="6581775"/>
            <a:ext cx="533400" cy="365125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6BC5B81C-E256-447A-B20D-9FCEB76A359B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8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6563" name="1 Forma libre"/>
          <p:cNvSpPr>
            <a:spLocks/>
          </p:cNvSpPr>
          <p:nvPr/>
        </p:nvSpPr>
        <p:spPr bwMode="auto">
          <a:xfrm>
            <a:off x="0" y="9525"/>
            <a:ext cx="9144000" cy="6762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2B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004" tIns="46798" rIns="90004" bIns="46798" anchor="ctr"/>
          <a:lstStyle/>
          <a:p>
            <a:pPr marL="0" lvl="1" algn="ctr" defTabSz="457200"/>
            <a:r>
              <a:rPr lang="ru-RU" sz="2400">
                <a:solidFill>
                  <a:srgbClr val="FFFFFF"/>
                </a:solidFill>
                <a:latin typeface="Calibri" pitchFamily="34" charset="0"/>
                <a:cs typeface="ＭＳ Ｐゴシック"/>
              </a:rPr>
              <a:t>Цикл общественной политики и будни развития политики</a:t>
            </a:r>
            <a:endParaRPr lang="en-US" sz="2400">
              <a:solidFill>
                <a:srgbClr val="FFFFFF"/>
              </a:solidFill>
              <a:latin typeface="Calibri" pitchFamily="34" charset="0"/>
              <a:cs typeface="ＭＳ Ｐゴシック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72200" y="803275"/>
            <a:ext cx="24336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инициирование, </a:t>
            </a:r>
          </a:p>
          <a:p>
            <a:r>
              <a:rPr lang="ru-RU" sz="240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разработка и </a:t>
            </a:r>
          </a:p>
          <a:p>
            <a:r>
              <a:rPr lang="ru-RU" sz="240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реализация</a:t>
            </a:r>
            <a:endParaRPr lang="en-GB" sz="2400">
              <a:solidFill>
                <a:srgbClr val="000000"/>
              </a:solidFill>
              <a:latin typeface="Calibri" pitchFamily="34" charset="0"/>
              <a:cs typeface="ＭＳ Ｐゴシック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99088" y="2062163"/>
            <a:ext cx="3505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Объем управления: </a:t>
            </a: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многоуровневый</a:t>
            </a:r>
          </a:p>
          <a:p>
            <a:r>
              <a:rPr lang="ru-RU" sz="240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Тематический охват: </a:t>
            </a:r>
          </a:p>
          <a:p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мульти-секторный</a:t>
            </a:r>
          </a:p>
          <a:p>
            <a:r>
              <a:rPr lang="ru-RU" sz="240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Территориальный охват: </a:t>
            </a: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многомасштабный</a:t>
            </a:r>
            <a:endParaRPr lang="en-GB" sz="2400" b="1">
              <a:solidFill>
                <a:srgbClr val="000000"/>
              </a:solidFill>
              <a:latin typeface="Calibri" pitchFamily="34" charset="0"/>
              <a:cs typeface="ＭＳ Ｐゴシック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605088" y="4459288"/>
            <a:ext cx="65389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... итеративный... фрагментарный... сложный ...</a:t>
            </a:r>
            <a:endParaRPr lang="en-GB" sz="2400" b="1">
              <a:solidFill>
                <a:srgbClr val="000000"/>
              </a:solidFill>
              <a:latin typeface="Calibri" pitchFamily="34" charset="0"/>
              <a:cs typeface="ＭＳ Ｐゴシック"/>
            </a:endParaRPr>
          </a:p>
        </p:txBody>
      </p:sp>
      <p:pic>
        <p:nvPicPr>
          <p:cNvPr id="665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49813"/>
            <a:ext cx="91440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Group 1"/>
          <p:cNvGrpSpPr>
            <a:grpSpLocks/>
          </p:cNvGrpSpPr>
          <p:nvPr/>
        </p:nvGrpSpPr>
        <p:grpSpPr bwMode="auto">
          <a:xfrm>
            <a:off x="33338" y="581025"/>
            <a:ext cx="9123362" cy="6059488"/>
            <a:chOff x="33338" y="580830"/>
            <a:chExt cx="9123067" cy="6059683"/>
          </a:xfrm>
        </p:grpSpPr>
        <p:pic>
          <p:nvPicPr>
            <p:cNvPr id="68612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46509" y="3140330"/>
              <a:ext cx="699666" cy="85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3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338" y="580830"/>
              <a:ext cx="699666" cy="85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4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455" y="3213144"/>
              <a:ext cx="699666" cy="858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eft Brace 14"/>
            <p:cNvSpPr/>
            <p:nvPr/>
          </p:nvSpPr>
          <p:spPr bwMode="auto">
            <a:xfrm>
              <a:off x="2176394" y="1250777"/>
              <a:ext cx="373050" cy="4707089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5" name="TextBox 15"/>
            <p:cNvSpPr txBox="1">
              <a:spLocks noChangeArrowheads="1"/>
            </p:cNvSpPr>
            <p:nvPr/>
          </p:nvSpPr>
          <p:spPr bwMode="auto">
            <a:xfrm>
              <a:off x="2500233" y="1082496"/>
              <a:ext cx="6656172" cy="5078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buFont typeface="Calibri" pitchFamily="34" charset="0"/>
                <a:buAutoNum type="romanUcPeriod"/>
                <a:defRPr/>
              </a:pPr>
              <a:r>
                <a:rPr lang="ru-RU" sz="1200" b="1" dirty="0" smtClean="0">
                  <a:cs typeface="+mn-cs"/>
                </a:rPr>
                <a:t>УРБАНИЗАЦИЯ</a:t>
              </a:r>
              <a:r>
                <a:rPr lang="ru-RU" sz="1200" b="1" dirty="0">
                  <a:cs typeface="+mn-cs"/>
                </a:rPr>
                <a:t>: ДВИЖУЩИЕ СИЛЫ, ТЕНДЕНЦИИ И ПРОГНОЗЫ</a:t>
              </a:r>
            </a:p>
            <a:p>
              <a:pPr eaLnBrk="1" hangingPunct="1">
                <a:buFont typeface="Calibri" pitchFamily="34" charset="0"/>
                <a:buAutoNum type="romanUcPeriod"/>
                <a:defRPr/>
              </a:pPr>
              <a:r>
                <a:rPr lang="ru-RU" sz="1200" b="1" dirty="0" smtClean="0">
                  <a:cs typeface="+mn-cs"/>
                </a:rPr>
                <a:t>ГОРОДСКОЕ </a:t>
              </a:r>
              <a:r>
                <a:rPr lang="ru-RU" sz="1200" b="1" dirty="0">
                  <a:cs typeface="+mn-cs"/>
                </a:rPr>
                <a:t>ЗАКОНОДАТЕЛЬСТВО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cs typeface="+mn-cs"/>
                </a:rPr>
                <a:t>Регулирование </a:t>
              </a:r>
              <a:r>
                <a:rPr lang="ru-RU" sz="1200" b="1" dirty="0">
                  <a:cs typeface="+mn-cs"/>
                </a:rPr>
                <a:t>земельных отношений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cs typeface="+mn-cs"/>
                </a:rPr>
                <a:t>Местные </a:t>
              </a:r>
              <a:r>
                <a:rPr lang="ru-RU" sz="1200" b="1" dirty="0">
                  <a:cs typeface="+mn-cs"/>
                </a:rPr>
                <a:t>власти, функции и обязанности</a:t>
              </a:r>
            </a:p>
            <a:p>
              <a:pPr eaLnBrk="1" hangingPunct="1">
                <a:buFont typeface="+mj-lt"/>
                <a:buAutoNum type="romanUcPeriod" startAt="3"/>
                <a:defRPr/>
              </a:pPr>
              <a:r>
                <a:rPr lang="ru-RU" sz="1200" b="1" dirty="0" smtClean="0">
                  <a:cs typeface="+mn-cs"/>
                </a:rPr>
                <a:t>ГОРОДСКОЕ </a:t>
              </a:r>
              <a:r>
                <a:rPr lang="ru-RU" sz="1200" b="1" dirty="0">
                  <a:cs typeface="+mn-cs"/>
                </a:rPr>
                <a:t>РЕГУЛИРОВАНИЕ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cs typeface="+mn-cs"/>
                </a:rPr>
                <a:t>Защита </a:t>
              </a:r>
              <a:r>
                <a:rPr lang="ru-RU" sz="1200" b="1" dirty="0">
                  <a:cs typeface="+mn-cs"/>
                </a:rPr>
                <a:t>общественного пространства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cs typeface="+mn-cs"/>
                </a:rPr>
                <a:t>Защита </a:t>
              </a:r>
              <a:r>
                <a:rPr lang="ru-RU" sz="1200" b="1" dirty="0">
                  <a:cs typeface="+mn-cs"/>
                </a:rPr>
                <a:t>прав на применение легко возводимых строительных конструкций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cs typeface="+mn-cs"/>
                </a:rPr>
                <a:t>Составление </a:t>
              </a:r>
              <a:r>
                <a:rPr lang="ru-RU" sz="1200" b="1" dirty="0">
                  <a:cs typeface="+mn-cs"/>
                </a:rPr>
                <a:t>планов</a:t>
              </a:r>
            </a:p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ru-RU" sz="1200" b="1" dirty="0" smtClean="0">
                  <a:cs typeface="+mn-cs"/>
                </a:rPr>
                <a:t>Строительные </a:t>
              </a:r>
              <a:r>
                <a:rPr lang="ru-RU" sz="1200" b="1" dirty="0">
                  <a:cs typeface="+mn-cs"/>
                </a:rPr>
                <a:t>нормы</a:t>
              </a:r>
            </a:p>
            <a:p>
              <a:pPr eaLnBrk="1" hangingPunct="1">
                <a:buFont typeface="+mj-lt"/>
                <a:buAutoNum type="romanUcPeriod" startAt="4"/>
                <a:defRPr/>
              </a:pPr>
              <a:r>
                <a:rPr lang="ru-RU" sz="1200" b="1" dirty="0" smtClean="0">
                  <a:cs typeface="+mn-cs"/>
                </a:rPr>
                <a:t>ГРАДОСТРОИТЕЛЬНЫЕ </a:t>
              </a:r>
              <a:r>
                <a:rPr lang="ru-RU" sz="1200" b="1" dirty="0">
                  <a:cs typeface="+mn-cs"/>
                </a:rPr>
                <a:t>ПЛАНЫ: ИНСТРУМЕНТЫ ВНЕДРЕНИЯ </a:t>
              </a:r>
              <a:r>
                <a:rPr lang="ru-RU" sz="1200" b="1" dirty="0" smtClean="0">
                  <a:cs typeface="+mn-cs"/>
                </a:rPr>
                <a:t>ЖИЛИЩНАЯ </a:t>
              </a:r>
              <a:r>
                <a:rPr lang="ru-RU" sz="1200" b="1" dirty="0">
                  <a:cs typeface="+mn-cs"/>
                </a:rPr>
                <a:t>ПОЛИТИКА И РЕГУЛИРОВАНИЕ ЖИЛИЩНЫХ ВОПРОСОВ</a:t>
              </a:r>
            </a:p>
            <a:p>
              <a:pPr eaLnBrk="1" hangingPunct="1">
                <a:buFont typeface="Calibri" pitchFamily="34" charset="0"/>
                <a:buAutoNum type="romanUcPeriod" startAt="4"/>
                <a:defRPr/>
              </a:pPr>
              <a:r>
                <a:rPr lang="ru-RU" sz="1200" b="1" dirty="0" smtClean="0">
                  <a:cs typeface="+mn-cs"/>
                </a:rPr>
                <a:t>ИНФРАСТРУКТУРА </a:t>
              </a:r>
              <a:r>
                <a:rPr lang="ru-RU" sz="1200" b="1" dirty="0">
                  <a:cs typeface="+mn-cs"/>
                </a:rPr>
                <a:t>И БАЗОВЫЕ УСЛУГИ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 smtClean="0">
                  <a:cs typeface="+mn-cs"/>
                </a:rPr>
                <a:t>•</a:t>
              </a:r>
              <a:r>
                <a:rPr lang="en-US" sz="1200" b="1" dirty="0" smtClean="0">
                  <a:cs typeface="+mn-cs"/>
                </a:rPr>
                <a:t>	</a:t>
              </a:r>
              <a:r>
                <a:rPr lang="ru-RU" sz="1200" b="1" dirty="0" smtClean="0">
                  <a:cs typeface="+mn-cs"/>
                </a:rPr>
                <a:t>Водоснабжение </a:t>
              </a:r>
              <a:r>
                <a:rPr lang="ru-RU" sz="1200" b="1" dirty="0">
                  <a:cs typeface="+mn-cs"/>
                </a:rPr>
                <a:t>и санитария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 smtClean="0">
                  <a:cs typeface="+mn-cs"/>
                </a:rPr>
                <a:t>•</a:t>
              </a:r>
              <a:r>
                <a:rPr lang="en-US" sz="1200" b="1" dirty="0" smtClean="0">
                  <a:cs typeface="+mn-cs"/>
                </a:rPr>
                <a:t>	</a:t>
              </a:r>
              <a:r>
                <a:rPr lang="ru-RU" sz="1200" b="1" dirty="0" smtClean="0">
                  <a:cs typeface="+mn-cs"/>
                </a:rPr>
                <a:t>Энергоснабжение</a:t>
              </a:r>
              <a:endParaRPr lang="ru-RU" sz="1200" b="1" dirty="0">
                <a:cs typeface="+mn-cs"/>
              </a:endParaRP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Транспорт и мобильность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Сточные воды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Обращение с городскими отходами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Средства связи и другое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VII.	ГОРОДСКАЯ ЭКОНОМИКА И МУНИЦИПАЛЬНЫЕ ФИНАНСЫ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Муниципальное финансирование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Экономическое развитие на местном уровне – создание рабочих мест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Система взаимовыгодного землепользования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VIII.	ПРЕДЛОЖЕНИЕ ДЛЯ СИСТЕМЫ ГОРОДОВ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динамика основных городов, в том числе столиц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варианты стратегии развития средних городов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•	варианты стратегии развития </a:t>
              </a:r>
              <a:r>
                <a:rPr lang="ru-RU" sz="1200" b="1" dirty="0" smtClean="0">
                  <a:cs typeface="+mn-cs"/>
                </a:rPr>
                <a:t>малых городов</a:t>
              </a:r>
              <a:r>
                <a:rPr lang="ru-RU" sz="1200" b="1" dirty="0">
                  <a:cs typeface="+mn-cs"/>
                </a:rPr>
                <a:t>, деревень и поселений</a:t>
              </a:r>
            </a:p>
            <a:p>
              <a:pPr marL="0" indent="0" eaLnBrk="1" hangingPunct="1">
                <a:tabLst>
                  <a:tab pos="282575" algn="l"/>
                </a:tabLst>
                <a:defRPr/>
              </a:pPr>
              <a:r>
                <a:rPr lang="ru-RU" sz="1200" b="1" dirty="0">
                  <a:cs typeface="+mn-cs"/>
                </a:rPr>
                <a:t>IX.	ДРУГИЕ ВОПРОСЫ СТРАТЕГИЧЕСКОЙ </a:t>
              </a:r>
              <a:r>
                <a:rPr lang="ru-RU" sz="1200" b="1" dirty="0" smtClean="0">
                  <a:cs typeface="+mn-cs"/>
                </a:rPr>
                <a:t>ВАЖНОСТИ</a:t>
              </a:r>
              <a:endParaRPr lang="en-US" sz="1200" b="1" dirty="0">
                <a:cs typeface="+mn-cs"/>
              </a:endParaRPr>
            </a:p>
          </p:txBody>
        </p:sp>
        <p:sp>
          <p:nvSpPr>
            <p:cNvPr id="68617" name="TextBox 16"/>
            <p:cNvSpPr txBox="1">
              <a:spLocks noChangeArrowheads="1"/>
            </p:cNvSpPr>
            <p:nvPr/>
          </p:nvSpPr>
          <p:spPr bwMode="auto">
            <a:xfrm>
              <a:off x="893269" y="713836"/>
              <a:ext cx="1170691" cy="369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ЗАЧЕМ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sp>
          <p:nvSpPr>
            <p:cNvPr id="68618" name="TextBox 26"/>
            <p:cNvSpPr txBox="1">
              <a:spLocks noChangeArrowheads="1"/>
            </p:cNvSpPr>
            <p:nvPr/>
          </p:nvSpPr>
          <p:spPr bwMode="auto">
            <a:xfrm>
              <a:off x="965732" y="3419612"/>
              <a:ext cx="1170691" cy="369377"/>
            </a:xfrm>
            <a:prstGeom prst="rect">
              <a:avLst/>
            </a:prstGeom>
            <a:solidFill>
              <a:srgbClr val="02B9FF"/>
            </a:solidFill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ЧТО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sp>
          <p:nvSpPr>
            <p:cNvPr id="68619" name="TextBox 27"/>
            <p:cNvSpPr txBox="1">
              <a:spLocks noChangeArrowheads="1"/>
            </p:cNvSpPr>
            <p:nvPr/>
          </p:nvSpPr>
          <p:spPr bwMode="auto">
            <a:xfrm>
              <a:off x="919374" y="6131412"/>
              <a:ext cx="1170691" cy="369377"/>
            </a:xfrm>
            <a:prstGeom prst="rect">
              <a:avLst/>
            </a:prstGeom>
            <a:noFill/>
            <a:ln w="9525">
              <a:solidFill>
                <a:srgbClr val="02B9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cs typeface="ＭＳ Ｐゴシック"/>
                </a:rPr>
                <a:t>КАК</a:t>
              </a:r>
              <a:r>
                <a:rPr lang="en-US">
                  <a:cs typeface="ＭＳ Ｐゴシック"/>
                </a:rPr>
                <a:t>?</a:t>
              </a:r>
            </a:p>
          </p:txBody>
        </p:sp>
        <p:grpSp>
          <p:nvGrpSpPr>
            <p:cNvPr id="68620" name="Group 19"/>
            <p:cNvGrpSpPr>
              <a:grpSpLocks/>
            </p:cNvGrpSpPr>
            <p:nvPr/>
          </p:nvGrpSpPr>
          <p:grpSpPr bwMode="auto">
            <a:xfrm>
              <a:off x="111771" y="5990131"/>
              <a:ext cx="593449" cy="606431"/>
              <a:chOff x="462222" y="3911025"/>
              <a:chExt cx="604578" cy="60635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461561" y="3961307"/>
                <a:ext cx="554707" cy="555576"/>
              </a:xfrm>
              <a:prstGeom prst="ellipse">
                <a:avLst/>
              </a:prstGeom>
              <a:solidFill>
                <a:srgbClr val="00B0F0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626" name="TextBox 30"/>
              <p:cNvSpPr txBox="1">
                <a:spLocks noChangeArrowheads="1"/>
              </p:cNvSpPr>
              <p:nvPr/>
            </p:nvSpPr>
            <p:spPr bwMode="auto">
              <a:xfrm>
                <a:off x="511818" y="3911025"/>
                <a:ext cx="554982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pple Chancery"/>
                    <a:cs typeface="ＭＳ Ｐゴシック"/>
                  </a:rPr>
                  <a:t>3</a:t>
                </a:r>
              </a:p>
            </p:txBody>
          </p:sp>
        </p:grpSp>
        <p:sp>
          <p:nvSpPr>
            <p:cNvPr id="22" name="Left Brace 21"/>
            <p:cNvSpPr/>
            <p:nvPr/>
          </p:nvSpPr>
          <p:spPr bwMode="auto">
            <a:xfrm>
              <a:off x="2184330" y="580830"/>
              <a:ext cx="373051" cy="633433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Left Brace 34"/>
            <p:cNvSpPr/>
            <p:nvPr/>
          </p:nvSpPr>
          <p:spPr bwMode="auto">
            <a:xfrm>
              <a:off x="2176394" y="6007080"/>
              <a:ext cx="373050" cy="633433"/>
            </a:xfrm>
            <a:prstGeom prst="leftBrace">
              <a:avLst/>
            </a:prstGeom>
            <a:ln>
              <a:solidFill>
                <a:srgbClr val="02B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12" name="Rectangle 1"/>
            <p:cNvSpPr>
              <a:spLocks noChangeArrowheads="1"/>
            </p:cNvSpPr>
            <p:nvPr/>
          </p:nvSpPr>
          <p:spPr bwMode="auto">
            <a:xfrm>
              <a:off x="2438322" y="760224"/>
              <a:ext cx="5097298" cy="276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  <a:latin typeface="Arial" pitchFamily="34" charset="0"/>
                  <a:ea typeface="ＭＳ Ｐゴシック" pitchFamily="34" charset="-128"/>
                  <a:cs typeface="+mn-cs"/>
                </a:rPr>
                <a:t>ОБОСНОВАНИЕ, ВИДЕНИЕ, ЦЕЛЬ, ЦЕННОСТИ И ПРИНЦИПЫ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113" name="TextBox 2"/>
            <p:cNvSpPr txBox="1">
              <a:spLocks noChangeArrowheads="1"/>
            </p:cNvSpPr>
            <p:nvPr/>
          </p:nvSpPr>
          <p:spPr bwMode="auto">
            <a:xfrm>
              <a:off x="2400223" y="6222987"/>
              <a:ext cx="6676809" cy="277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ru-RU" sz="1200" b="1" dirty="0" smtClean="0">
                  <a:solidFill>
                    <a:schemeClr val="bg1">
                      <a:lumMod val="65000"/>
                    </a:schemeClr>
                  </a:solidFill>
                  <a:cs typeface="+mn-cs"/>
                </a:rPr>
                <a:t>РЕКОМЕНДУЕМЫЕ МЕРЫ, ПОДХОДЫ И ДОРОЖНАЯ КАРТА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cs typeface="+mn-cs"/>
              </a:endParaRPr>
            </a:p>
          </p:txBody>
        </p:sp>
      </p:grpSp>
      <p:sp>
        <p:nvSpPr>
          <p:cNvPr id="68610" name="6 Forma libre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0" tIns="46798" rIns="0" bIns="0" anchor="b"/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Рамки для быстрой диагностики</a:t>
            </a:r>
            <a:endParaRPr lang="en-US" sz="2800" b="1">
              <a:solidFill>
                <a:schemeClr val="bg1"/>
              </a:solidFill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20125" y="6573838"/>
            <a:ext cx="533400" cy="284162"/>
          </a:xfr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fld id="{E57E76CA-8473-4DC4-AA9F-80F4226C7969}" type="slidenum">
              <a:rPr lang="en-US" b="1">
                <a:solidFill>
                  <a:srgbClr val="C00000"/>
                </a:solidFill>
              </a:rPr>
              <a:pPr>
                <a:defRPr/>
              </a:pPr>
              <a:t>9</a:t>
            </a:fld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K_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~6936726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~693672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/>
      </a:spPr>
      <a:bodyPr anchor="ctr"/>
      <a:lstStyle>
        <a:defPPr>
          <a:defRPr sz="2800" dirty="0" smtClean="0">
            <a:solidFill>
              <a:schemeClr val="tx2">
                <a:lumMod val="50000"/>
              </a:schemeClr>
            </a:solidFill>
            <a:latin typeface="Albertus Medium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>
    <a:extraClrScheme>
      <a:clrScheme name="~693672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93672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93672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93672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93672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693672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93672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93672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93672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93672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93672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693672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~5913653">
  <a:themeElements>
    <a:clrScheme name="~591365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~591365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~591365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PK_white</Template>
  <TotalTime>44455</TotalTime>
  <Words>1584</Words>
  <Application>Microsoft Office PowerPoint</Application>
  <PresentationFormat>On-screen Show (4:3)</PresentationFormat>
  <Paragraphs>335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32</vt:i4>
      </vt:variant>
      <vt:variant>
        <vt:lpstr>Slide Titles</vt:lpstr>
      </vt:variant>
      <vt:variant>
        <vt:i4>29</vt:i4>
      </vt:variant>
    </vt:vector>
  </HeadingPairs>
  <TitlesOfParts>
    <vt:vector size="70" baseType="lpstr">
      <vt:lpstr>Arial</vt:lpstr>
      <vt:lpstr>ＭＳ Ｐゴシック</vt:lpstr>
      <vt:lpstr>Calibri</vt:lpstr>
      <vt:lpstr>Times New Roman</vt:lpstr>
      <vt:lpstr>Tahoma</vt:lpstr>
      <vt:lpstr>Verdana</vt:lpstr>
      <vt:lpstr>Calibri Light</vt:lpstr>
      <vt:lpstr>Arial Unicode MS</vt:lpstr>
      <vt:lpstr>Apple Chancery</vt:lpstr>
      <vt:lpstr>PK_white</vt:lpstr>
      <vt:lpstr>1_~6936726</vt:lpstr>
      <vt:lpstr>Office Theme</vt:lpstr>
      <vt:lpstr>~5913653</vt:lpstr>
      <vt:lpstr>PK_white</vt:lpstr>
      <vt:lpstr>PK_white</vt:lpstr>
      <vt:lpstr>1_~6936726</vt:lpstr>
      <vt:lpstr>1_~6936726</vt:lpstr>
      <vt:lpstr>1_~6936726</vt:lpstr>
      <vt:lpstr>1_~6936726</vt:lpstr>
      <vt:lpstr>1_~6936726</vt:lpstr>
      <vt:lpstr>1_~6936726</vt:lpstr>
      <vt:lpstr>1_~6936726</vt:lpstr>
      <vt:lpstr>1_~6936726</vt:lpstr>
      <vt:lpstr>1_~6936726</vt:lpstr>
      <vt:lpstr>1_~6936726</vt:lpstr>
      <vt:lpstr>1_~6936726</vt:lpstr>
      <vt:lpstr>1_~6936726</vt:lpstr>
      <vt:lpstr>1_~6936726</vt:lpstr>
      <vt:lpstr>1_~6936726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~5913653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Regional State of the Cities reports 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unon</dc:creator>
  <cp:lastModifiedBy>n.avetyan</cp:lastModifiedBy>
  <cp:revision>972</cp:revision>
  <cp:lastPrinted>2013-11-20T10:11:08Z</cp:lastPrinted>
  <dcterms:created xsi:type="dcterms:W3CDTF">2009-03-01T18:32:13Z</dcterms:created>
  <dcterms:modified xsi:type="dcterms:W3CDTF">2014-10-28T09:23:20Z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rmació 1">
    <vt:lpwstr/>
  </property>
  <property fmtid="{D5CDD505-2E9C-101B-9397-08002B2CF9AE}" pid="3" name="Informació 2">
    <vt:lpwstr/>
  </property>
  <property fmtid="{D5CDD505-2E9C-101B-9397-08002B2CF9AE}" pid="4" name="Informació 3">
    <vt:lpwstr/>
  </property>
  <property fmtid="{D5CDD505-2E9C-101B-9397-08002B2CF9AE}" pid="5" name="Informació 4">
    <vt:lpwstr/>
  </property>
</Properties>
</file>